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4"/>
  </p:sldMasterIdLst>
  <p:notesMasterIdLst>
    <p:notesMasterId r:id="rId26"/>
  </p:notesMasterIdLst>
  <p:sldIdLst>
    <p:sldId id="275" r:id="rId5"/>
    <p:sldId id="256" r:id="rId6"/>
    <p:sldId id="257" r:id="rId7"/>
    <p:sldId id="258" r:id="rId8"/>
    <p:sldId id="259" r:id="rId9"/>
    <p:sldId id="260" r:id="rId10"/>
    <p:sldId id="261" r:id="rId11"/>
    <p:sldId id="262" r:id="rId12"/>
    <p:sldId id="263" r:id="rId13"/>
    <p:sldId id="264" r:id="rId14"/>
    <p:sldId id="265" r:id="rId15"/>
    <p:sldId id="277" r:id="rId16"/>
    <p:sldId id="276" r:id="rId17"/>
    <p:sldId id="266" r:id="rId18"/>
    <p:sldId id="267" r:id="rId19"/>
    <p:sldId id="268" r:id="rId20"/>
    <p:sldId id="269" r:id="rId21"/>
    <p:sldId id="270" r:id="rId22"/>
    <p:sldId id="271" r:id="rId23"/>
    <p:sldId id="272" r:id="rId24"/>
    <p:sldId id="273" r:id="rId25"/>
  </p:sldIdLst>
  <p:sldSz cx="14630400" cy="8229600"/>
  <p:notesSz cx="8229600" cy="14630400"/>
  <p:embeddedFontLst>
    <p:embeddedFont>
      <p:font typeface="Meiryo" panose="020B0604030504040204" pitchFamily="34" charset="-128"/>
      <p:regular r:id="rId27"/>
      <p:bold r:id="rId28"/>
      <p:italic r:id="rId29"/>
      <p:boldItalic r:id="rId30"/>
    </p:embeddedFont>
    <p:embeddedFont>
      <p:font typeface="DM Sans" pitchFamily="2" charset="0"/>
      <p:regular r:id="rId31"/>
      <p:bold r:id="rId32"/>
      <p:italic r:id="rId33"/>
    </p:embeddedFont>
    <p:embeddedFont>
      <p:font typeface="PT Serif" panose="020A0603040505020204" pitchFamily="18"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2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GB"/>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098665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80807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475654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56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430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615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450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12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4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080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560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4608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90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168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GB"/>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396462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7623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55625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061225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295517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31743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5061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1/25/2026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396569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1.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1.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1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54647" y="0"/>
            <a:ext cx="3035667" cy="82296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1061" y="0"/>
            <a:ext cx="3043721" cy="82296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Picture 1" descr="preencoded.png">
            <a:extLst>
              <a:ext uri="{FF2B5EF4-FFF2-40B4-BE49-F238E27FC236}">
                <a16:creationId xmlns:a16="http://schemas.microsoft.com/office/drawing/2014/main" id="{08D17600-5D50-3296-36AA-D90466016A52}"/>
              </a:ext>
            </a:extLst>
          </p:cNvPr>
          <p:cNvPicPr>
            <a:picLocks noChangeAspect="1"/>
          </p:cNvPicPr>
          <p:nvPr/>
        </p:nvPicPr>
        <p:blipFill>
          <a:blip r:embed="rId2"/>
          <a:srcRect t="20667" b="31385"/>
          <a:stretch>
            <a:fillRect/>
          </a:stretch>
        </p:blipFill>
        <p:spPr>
          <a:xfrm>
            <a:off x="3173728" y="10"/>
            <a:ext cx="11456669" cy="82295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73728" y="0"/>
            <a:ext cx="3308272" cy="82296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7175A569-5738-6C28-69AE-F58B891BACA8}"/>
              </a:ext>
            </a:extLst>
          </p:cNvPr>
          <p:cNvSpPr txBox="1"/>
          <p:nvPr/>
        </p:nvSpPr>
        <p:spPr>
          <a:xfrm>
            <a:off x="7617822" y="5079388"/>
            <a:ext cx="7243355" cy="1477328"/>
          </a:xfrm>
          <a:prstGeom prst="rect">
            <a:avLst/>
          </a:prstGeom>
          <a:noFill/>
        </p:spPr>
        <p:txBody>
          <a:bodyPr wrap="square" lIns="91440" tIns="45720" rIns="91440" bIns="45720" anchor="t">
            <a:spAutoFit/>
          </a:bodyPr>
          <a:lstStyle/>
          <a:p>
            <a:br>
              <a:rPr lang="en-US">
                <a:latin typeface="Inter"/>
              </a:rPr>
            </a:br>
            <a:r>
              <a:rPr lang="en-US" sz="1800" b="0" i="0" u="none" strike="noStrike" dirty="0">
                <a:solidFill>
                  <a:srgbClr val="272525"/>
                </a:solidFill>
                <a:effectLst/>
                <a:latin typeface="Inter"/>
              </a:rPr>
              <a:t>Dhruv Agrawal, Manipal Institute of Technology</a:t>
            </a:r>
            <a:r>
              <a:rPr lang="en-US">
                <a:solidFill>
                  <a:srgbClr val="272525"/>
                </a:solidFill>
                <a:latin typeface="Inter"/>
              </a:rPr>
              <a:t> (2nd Year BTech)</a:t>
            </a:r>
            <a:br>
              <a:rPr lang="en-US" sz="1800" b="0" i="0" u="none" strike="noStrike">
                <a:effectLst/>
                <a:latin typeface="Inter"/>
              </a:rPr>
            </a:br>
            <a:r>
              <a:rPr lang="en-US" sz="1800" b="0" i="0" u="none" strike="noStrike" dirty="0">
                <a:solidFill>
                  <a:srgbClr val="272525"/>
                </a:solidFill>
                <a:effectLst/>
                <a:latin typeface="Inter"/>
              </a:rPr>
              <a:t>Shreyas B S, Manipal Institute of Technology</a:t>
            </a:r>
            <a:r>
              <a:rPr lang="en-US">
                <a:solidFill>
                  <a:srgbClr val="272525"/>
                </a:solidFill>
                <a:latin typeface="Inter"/>
              </a:rPr>
              <a:t> (2nd Year BTech)</a:t>
            </a:r>
            <a:endParaRPr lang="en-US" b="0">
              <a:effectLst/>
            </a:endParaRPr>
          </a:p>
          <a:p>
            <a:pPr>
              <a:buNone/>
            </a:pPr>
            <a:br>
              <a:rPr lang="en-US" dirty="0"/>
            </a:br>
            <a:endParaRPr lang="en-US" dirty="0"/>
          </a:p>
        </p:txBody>
      </p:sp>
      <p:sp>
        <p:nvSpPr>
          <p:cNvPr id="4" name="TextBox 3">
            <a:extLst>
              <a:ext uri="{FF2B5EF4-FFF2-40B4-BE49-F238E27FC236}">
                <a16:creationId xmlns:a16="http://schemas.microsoft.com/office/drawing/2014/main" id="{344B82B6-DA34-408A-2604-6BB04CEF09CF}"/>
              </a:ext>
            </a:extLst>
          </p:cNvPr>
          <p:cNvSpPr txBox="1"/>
          <p:nvPr/>
        </p:nvSpPr>
        <p:spPr>
          <a:xfrm>
            <a:off x="7543800" y="2227217"/>
            <a:ext cx="7315200" cy="1777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50" b="1">
                <a:latin typeface="Inter"/>
              </a:rPr>
              <a:t>FX Statistical Arbitrage: Residual Relative Momentum Strategy (Hybrid Concave Variant)</a:t>
            </a:r>
            <a:endParaRPr lang="en-US"/>
          </a:p>
        </p:txBody>
      </p:sp>
      <p:sp>
        <p:nvSpPr>
          <p:cNvPr id="5" name="TextBox 4">
            <a:extLst>
              <a:ext uri="{FF2B5EF4-FFF2-40B4-BE49-F238E27FC236}">
                <a16:creationId xmlns:a16="http://schemas.microsoft.com/office/drawing/2014/main" id="{2668CDB3-A25C-CF95-E0B0-960CF33C2904}"/>
              </a:ext>
            </a:extLst>
          </p:cNvPr>
          <p:cNvSpPr txBox="1"/>
          <p:nvPr/>
        </p:nvSpPr>
        <p:spPr>
          <a:xfrm>
            <a:off x="7543800" y="4376057"/>
            <a:ext cx="7315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72525"/>
                </a:solidFill>
                <a:latin typeface="Inter"/>
                <a:ea typeface="Inter"/>
                <a:cs typeface="Inter"/>
              </a:rPr>
              <a:t>Presented by: Team BeatCoin.AI | Arbitrage Arena (Stage 2)</a:t>
            </a:r>
            <a:endParaRPr lang="en-US" sz="2000">
              <a:ea typeface="Calibri"/>
              <a:cs typeface="Calibri"/>
            </a:endParaRPr>
          </a:p>
          <a:p>
            <a:pPr algn="ctr"/>
            <a:endParaRPr lang="en-GB" sz="2000">
              <a:ea typeface="Calibri"/>
              <a:cs typeface="Calibri"/>
            </a:endParaRPr>
          </a:p>
        </p:txBody>
      </p:sp>
    </p:spTree>
    <p:extLst>
      <p:ext uri="{BB962C8B-B14F-4D97-AF65-F5344CB8AC3E}">
        <p14:creationId xmlns:p14="http://schemas.microsoft.com/office/powerpoint/2010/main" val="2738725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948107" y="407432"/>
            <a:ext cx="3171706" cy="396478"/>
          </a:xfrm>
          <a:prstGeom prst="rect">
            <a:avLst/>
          </a:prstGeom>
          <a:noFill/>
          <a:ln/>
        </p:spPr>
        <p:txBody>
          <a:bodyPr wrap="none" lIns="0" tIns="0" rIns="0" bIns="0" rtlCol="0" anchor="t"/>
          <a:lstStyle/>
          <a:p>
            <a:pPr marL="0" indent="0" algn="l">
              <a:lnSpc>
                <a:spcPts val="3100"/>
              </a:lnSpc>
              <a:buNone/>
            </a:pPr>
            <a:r>
              <a:rPr lang="en-US" sz="2450" dirty="0">
                <a:solidFill>
                  <a:srgbClr val="020202"/>
                </a:solidFill>
                <a:latin typeface="PT Serif" pitchFamily="34" charset="0"/>
                <a:ea typeface="PT Serif" pitchFamily="34" charset="-122"/>
                <a:cs typeface="PT Serif" pitchFamily="34" charset="-120"/>
              </a:rPr>
              <a:t>What Did NOT Work</a:t>
            </a:r>
            <a:endParaRPr lang="en-US" sz="2450" dirty="0"/>
          </a:p>
        </p:txBody>
      </p:sp>
      <p:sp>
        <p:nvSpPr>
          <p:cNvPr id="3" name="Shape 1"/>
          <p:cNvSpPr/>
          <p:nvPr/>
        </p:nvSpPr>
        <p:spPr>
          <a:xfrm>
            <a:off x="2948107" y="1045488"/>
            <a:ext cx="1168122" cy="227052"/>
          </a:xfrm>
          <a:prstGeom prst="roundRect">
            <a:avLst>
              <a:gd name="adj" fmla="val 6386"/>
            </a:avLst>
          </a:prstGeom>
          <a:solidFill>
            <a:srgbClr val="FFDECC"/>
          </a:solidFill>
          <a:ln/>
        </p:spPr>
      </p:sp>
      <p:sp>
        <p:nvSpPr>
          <p:cNvPr id="4" name="Text 2"/>
          <p:cNvSpPr/>
          <p:nvPr/>
        </p:nvSpPr>
        <p:spPr>
          <a:xfrm>
            <a:off x="3020497" y="1081683"/>
            <a:ext cx="1023342" cy="154662"/>
          </a:xfrm>
          <a:prstGeom prst="rect">
            <a:avLst/>
          </a:prstGeom>
          <a:noFill/>
          <a:ln/>
        </p:spPr>
        <p:txBody>
          <a:bodyPr wrap="none" lIns="0" tIns="0" rIns="0" bIns="0" rtlCol="0" anchor="t"/>
          <a:lstStyle/>
          <a:p>
            <a:pPr marL="0" indent="0" algn="l">
              <a:lnSpc>
                <a:spcPts val="1200"/>
              </a:lnSpc>
              <a:buNone/>
            </a:pPr>
            <a:r>
              <a:rPr lang="en-US" sz="750" dirty="0">
                <a:solidFill>
                  <a:srgbClr val="383838"/>
                </a:solidFill>
                <a:latin typeface="DM Sans" pitchFamily="34" charset="0"/>
                <a:ea typeface="DM Sans" pitchFamily="34" charset="-122"/>
                <a:cs typeface="DM Sans" pitchFamily="34" charset="-120"/>
              </a:rPr>
              <a:t>FAILED OPTIMIZATIONS</a:t>
            </a:r>
            <a:endParaRPr lang="en-US" sz="750" dirty="0"/>
          </a:p>
        </p:txBody>
      </p:sp>
      <p:sp>
        <p:nvSpPr>
          <p:cNvPr id="5" name="Text 3"/>
          <p:cNvSpPr/>
          <p:nvPr/>
        </p:nvSpPr>
        <p:spPr>
          <a:xfrm>
            <a:off x="2948107" y="1408390"/>
            <a:ext cx="8734187" cy="580073"/>
          </a:xfrm>
          <a:prstGeom prst="rect">
            <a:avLst/>
          </a:prstGeom>
          <a:noFill/>
          <a:ln/>
        </p:spPr>
        <p:txBody>
          <a:bodyPr wrap="square" lIns="0" tIns="0" rIns="0" bIns="0" rtlCol="0" anchor="t"/>
          <a:lstStyle/>
          <a:p>
            <a:pPr>
              <a:lnSpc>
                <a:spcPts val="1500"/>
              </a:lnSpc>
            </a:pPr>
            <a:r>
              <a:rPr lang="en-US" sz="950">
                <a:solidFill>
                  <a:srgbClr val="383838"/>
                </a:solidFill>
                <a:latin typeface="DM Sans"/>
                <a:ea typeface="DM Sans" pitchFamily="34" charset="-122"/>
                <a:cs typeface="DM Sans" pitchFamily="34" charset="-120"/>
              </a:rPr>
              <a:t>Confronted with the cost sensitivity problem, we systematically tested several intuitive approaches designed to reduce trading frequency and thereby lower aggregate transaction costs. The initial </a:t>
            </a:r>
            <a:r>
              <a:rPr lang="en-US" sz="950">
                <a:solidFill>
                  <a:srgbClr val="C00000"/>
                </a:solidFill>
                <a:latin typeface="DM Sans"/>
                <a:ea typeface="DM Sans" pitchFamily="34" charset="-122"/>
                <a:cs typeface="DM Sans" pitchFamily="34" charset="-120"/>
              </a:rPr>
              <a:t>failed </a:t>
            </a:r>
            <a:r>
              <a:rPr lang="en-US" sz="950">
                <a:solidFill>
                  <a:srgbClr val="383838"/>
                </a:solidFill>
                <a:latin typeface="DM Sans"/>
                <a:ea typeface="DM Sans" pitchFamily="34" charset="-122"/>
                <a:cs typeface="DM Sans" pitchFamily="34" charset="-120"/>
              </a:rPr>
              <a:t>hypothesis was straightforward: if we could maintain most of the alpha signal while executing fewer trades, net performance would improve.</a:t>
            </a:r>
            <a:endParaRPr lang="en-US" sz="950">
              <a:latin typeface="DM Sans"/>
            </a:endParaRPr>
          </a:p>
        </p:txBody>
      </p:sp>
      <p:sp>
        <p:nvSpPr>
          <p:cNvPr id="6" name="Text 4"/>
          <p:cNvSpPr/>
          <p:nvPr/>
        </p:nvSpPr>
        <p:spPr>
          <a:xfrm>
            <a:off x="2948107" y="2124313"/>
            <a:ext cx="8734187" cy="386715"/>
          </a:xfrm>
          <a:prstGeom prst="rect">
            <a:avLst/>
          </a:prstGeom>
          <a:noFill/>
          <a:ln/>
        </p:spPr>
        <p:txBody>
          <a:bodyPr wrap="squar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Every single approach failed decisively.</a:t>
            </a:r>
            <a:r>
              <a:rPr lang="en-US" sz="950" dirty="0">
                <a:solidFill>
                  <a:srgbClr val="383838"/>
                </a:solidFill>
                <a:latin typeface="DM Sans" pitchFamily="34" charset="0"/>
                <a:ea typeface="DM Sans" pitchFamily="34" charset="-122"/>
                <a:cs typeface="DM Sans" pitchFamily="34" charset="-120"/>
              </a:rPr>
              <a:t> Rather than improving cost-adjusted returns, each modification destroyed gross alpha faster than it reduced costs, resulting in worse net performance than the baseline momentum strategy.</a:t>
            </a:r>
            <a:endParaRPr lang="en-US" sz="950" dirty="0"/>
          </a:p>
        </p:txBody>
      </p:sp>
      <p:sp>
        <p:nvSpPr>
          <p:cNvPr id="7" name="Text 5"/>
          <p:cNvSpPr/>
          <p:nvPr/>
        </p:nvSpPr>
        <p:spPr>
          <a:xfrm>
            <a:off x="2948107" y="2692241"/>
            <a:ext cx="3432215" cy="237768"/>
          </a:xfrm>
          <a:prstGeom prst="rect">
            <a:avLst/>
          </a:prstGeom>
          <a:noFill/>
          <a:ln/>
        </p:spPr>
        <p:txBody>
          <a:bodyPr wrap="none" lIns="0" tIns="0" rIns="0" bIns="0" rtlCol="0" anchor="t"/>
          <a:lstStyle/>
          <a:p>
            <a:pPr marL="0" indent="0" algn="l">
              <a:lnSpc>
                <a:spcPts val="1850"/>
              </a:lnSpc>
              <a:buNone/>
            </a:pPr>
            <a:r>
              <a:rPr lang="en-US" sz="1450" dirty="0">
                <a:solidFill>
                  <a:srgbClr val="020202"/>
                </a:solidFill>
                <a:latin typeface="PT Serif" pitchFamily="34" charset="0"/>
                <a:ea typeface="PT Serif" pitchFamily="34" charset="-122"/>
                <a:cs typeface="PT Serif" pitchFamily="34" charset="-120"/>
              </a:rPr>
              <a:t>Trade Frequency Reduction Experiments</a:t>
            </a:r>
            <a:endParaRPr lang="en-US" sz="1450" dirty="0"/>
          </a:p>
        </p:txBody>
      </p:sp>
      <p:sp>
        <p:nvSpPr>
          <p:cNvPr id="8" name="Shape 6"/>
          <p:cNvSpPr/>
          <p:nvPr/>
        </p:nvSpPr>
        <p:spPr>
          <a:xfrm>
            <a:off x="2948107" y="3111222"/>
            <a:ext cx="8734187" cy="2135505"/>
          </a:xfrm>
          <a:prstGeom prst="roundRect">
            <a:avLst>
              <a:gd name="adj" fmla="val 849"/>
            </a:avLst>
          </a:prstGeom>
          <a:noFill/>
          <a:ln w="7620">
            <a:solidFill>
              <a:srgbClr val="000000">
                <a:alpha val="8000"/>
              </a:srgbClr>
            </a:solidFill>
            <a:prstDash val="solid"/>
          </a:ln>
        </p:spPr>
      </p:sp>
      <p:sp>
        <p:nvSpPr>
          <p:cNvPr id="9" name="Shape 7"/>
          <p:cNvSpPr/>
          <p:nvPr/>
        </p:nvSpPr>
        <p:spPr>
          <a:xfrm>
            <a:off x="2955727" y="3118842"/>
            <a:ext cx="8718947" cy="353378"/>
          </a:xfrm>
          <a:prstGeom prst="rect">
            <a:avLst/>
          </a:prstGeom>
          <a:solidFill>
            <a:srgbClr val="FFFFFF">
              <a:alpha val="4000"/>
            </a:srgbClr>
          </a:solidFill>
          <a:ln/>
        </p:spPr>
      </p:sp>
      <p:sp>
        <p:nvSpPr>
          <p:cNvPr id="10" name="Text 8"/>
          <p:cNvSpPr/>
          <p:nvPr/>
        </p:nvSpPr>
        <p:spPr>
          <a:xfrm>
            <a:off x="3076575" y="3198852"/>
            <a:ext cx="2370415" cy="193358"/>
          </a:xfrm>
          <a:prstGeom prst="rect">
            <a:avLst/>
          </a:prstGeom>
          <a:noFill/>
          <a:ln/>
        </p:spPr>
        <p:txBody>
          <a:bodyPr wrap="non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Approach</a:t>
            </a:r>
            <a:endParaRPr lang="en-US" sz="950" dirty="0"/>
          </a:p>
        </p:txBody>
      </p:sp>
      <p:sp>
        <p:nvSpPr>
          <p:cNvPr id="11" name="Text 9"/>
          <p:cNvSpPr/>
          <p:nvPr/>
        </p:nvSpPr>
        <p:spPr>
          <a:xfrm>
            <a:off x="5696069" y="3198852"/>
            <a:ext cx="1494711" cy="193358"/>
          </a:xfrm>
          <a:prstGeom prst="rect">
            <a:avLst/>
          </a:prstGeom>
          <a:noFill/>
          <a:ln/>
        </p:spPr>
        <p:txBody>
          <a:bodyPr wrap="non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Trades/Day</a:t>
            </a:r>
            <a:endParaRPr lang="en-US" sz="950" dirty="0"/>
          </a:p>
        </p:txBody>
      </p:sp>
      <p:sp>
        <p:nvSpPr>
          <p:cNvPr id="12" name="Text 10"/>
          <p:cNvSpPr/>
          <p:nvPr/>
        </p:nvSpPr>
        <p:spPr>
          <a:xfrm>
            <a:off x="7439858" y="3198852"/>
            <a:ext cx="1930598" cy="193358"/>
          </a:xfrm>
          <a:prstGeom prst="rect">
            <a:avLst/>
          </a:prstGeom>
          <a:noFill/>
          <a:ln/>
        </p:spPr>
        <p:txBody>
          <a:bodyPr wrap="non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Gross Sharpe</a:t>
            </a:r>
            <a:endParaRPr lang="en-US" sz="950" dirty="0"/>
          </a:p>
        </p:txBody>
      </p:sp>
      <p:sp>
        <p:nvSpPr>
          <p:cNvPr id="13" name="Text 11"/>
          <p:cNvSpPr/>
          <p:nvPr/>
        </p:nvSpPr>
        <p:spPr>
          <a:xfrm>
            <a:off x="9619536" y="3198852"/>
            <a:ext cx="1934408" cy="193358"/>
          </a:xfrm>
          <a:prstGeom prst="rect">
            <a:avLst/>
          </a:prstGeom>
          <a:noFill/>
          <a:ln/>
        </p:spPr>
        <p:txBody>
          <a:bodyPr wrap="non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Net Sharpe @1bp</a:t>
            </a:r>
            <a:endParaRPr lang="en-US" sz="950" dirty="0"/>
          </a:p>
        </p:txBody>
      </p:sp>
      <p:sp>
        <p:nvSpPr>
          <p:cNvPr id="14" name="Shape 12"/>
          <p:cNvSpPr/>
          <p:nvPr/>
        </p:nvSpPr>
        <p:spPr>
          <a:xfrm>
            <a:off x="2955727" y="3472220"/>
            <a:ext cx="8718947" cy="353378"/>
          </a:xfrm>
          <a:prstGeom prst="rect">
            <a:avLst/>
          </a:prstGeom>
          <a:solidFill>
            <a:srgbClr val="000000">
              <a:alpha val="4000"/>
            </a:srgbClr>
          </a:solidFill>
          <a:ln/>
        </p:spPr>
      </p:sp>
      <p:sp>
        <p:nvSpPr>
          <p:cNvPr id="15" name="Text 13"/>
          <p:cNvSpPr/>
          <p:nvPr/>
        </p:nvSpPr>
        <p:spPr>
          <a:xfrm>
            <a:off x="3076575" y="3552230"/>
            <a:ext cx="2370415" cy="193358"/>
          </a:xfrm>
          <a:prstGeom prst="rect">
            <a:avLst/>
          </a:prstGeom>
          <a:noFill/>
          <a:ln/>
        </p:spPr>
        <p:txBody>
          <a:bodyPr wrap="none" lIns="0" tIns="0" rIns="0" bIns="0" rtlCol="0" anchor="t"/>
          <a:lstStyle/>
          <a:p>
            <a:pPr>
              <a:lnSpc>
                <a:spcPts val="1500"/>
              </a:lnSpc>
            </a:pPr>
            <a:r>
              <a:rPr lang="en-US" sz="950">
                <a:solidFill>
                  <a:srgbClr val="383838"/>
                </a:solidFill>
                <a:latin typeface="DM Sans"/>
                <a:ea typeface="DM Sans" pitchFamily="34" charset="-122"/>
                <a:cs typeface="DM Sans" pitchFamily="34" charset="-120"/>
              </a:rPr>
              <a:t>Baseline Momentum (OUR SOLUTION)</a:t>
            </a:r>
            <a:endParaRPr lang="en-US" sz="950"/>
          </a:p>
        </p:txBody>
      </p:sp>
      <p:sp>
        <p:nvSpPr>
          <p:cNvPr id="16" name="Text 14"/>
          <p:cNvSpPr/>
          <p:nvPr/>
        </p:nvSpPr>
        <p:spPr>
          <a:xfrm>
            <a:off x="5696069" y="3552230"/>
            <a:ext cx="1494711"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5.07</a:t>
            </a:r>
            <a:endParaRPr lang="en-US" sz="950" dirty="0"/>
          </a:p>
        </p:txBody>
      </p:sp>
      <p:sp>
        <p:nvSpPr>
          <p:cNvPr id="17" name="Text 15"/>
          <p:cNvSpPr/>
          <p:nvPr/>
        </p:nvSpPr>
        <p:spPr>
          <a:xfrm>
            <a:off x="7439858" y="3552230"/>
            <a:ext cx="1930598" cy="193358"/>
          </a:xfrm>
          <a:prstGeom prst="rect">
            <a:avLst/>
          </a:prstGeom>
          <a:noFill/>
          <a:ln/>
        </p:spPr>
        <p:txBody>
          <a:bodyPr wrap="none" lIns="0" tIns="0" rIns="0" bIns="0" rtlCol="0" anchor="t"/>
          <a:lstStyle/>
          <a:p>
            <a:pPr marL="0" indent="0" algn="l">
              <a:lnSpc>
                <a:spcPts val="1500"/>
              </a:lnSpc>
              <a:buNone/>
            </a:pPr>
            <a:r>
              <a:rPr lang="en-US" sz="950" dirty="0">
                <a:solidFill>
                  <a:srgbClr val="E04F00"/>
                </a:solidFill>
                <a:latin typeface="DM Sans" pitchFamily="34" charset="0"/>
                <a:ea typeface="DM Sans" pitchFamily="34" charset="-122"/>
                <a:cs typeface="DM Sans" pitchFamily="34" charset="-120"/>
              </a:rPr>
              <a:t>3.84</a:t>
            </a:r>
            <a:endParaRPr lang="en-US" sz="950" dirty="0"/>
          </a:p>
        </p:txBody>
      </p:sp>
      <p:sp>
        <p:nvSpPr>
          <p:cNvPr id="18" name="Text 16"/>
          <p:cNvSpPr/>
          <p:nvPr/>
        </p:nvSpPr>
        <p:spPr>
          <a:xfrm>
            <a:off x="9619536" y="3552230"/>
            <a:ext cx="1934408" cy="193358"/>
          </a:xfrm>
          <a:prstGeom prst="rect">
            <a:avLst/>
          </a:prstGeom>
          <a:noFill/>
          <a:ln/>
        </p:spPr>
        <p:txBody>
          <a:bodyPr wrap="none" lIns="0" tIns="0" rIns="0" bIns="0" rtlCol="0" anchor="t"/>
          <a:lstStyle/>
          <a:p>
            <a:pPr>
              <a:lnSpc>
                <a:spcPts val="1500"/>
              </a:lnSpc>
            </a:pPr>
            <a:r>
              <a:rPr lang="en-US" sz="950">
                <a:solidFill>
                  <a:srgbClr val="383838"/>
                </a:solidFill>
                <a:latin typeface="DM Sans"/>
                <a:ea typeface="DM Sans" pitchFamily="34" charset="-122"/>
                <a:cs typeface="DM Sans" pitchFamily="34" charset="-120"/>
              </a:rPr>
              <a:t>−0.29 </a:t>
            </a:r>
            <a:endParaRPr lang="en-US" sz="950"/>
          </a:p>
        </p:txBody>
      </p:sp>
      <p:sp>
        <p:nvSpPr>
          <p:cNvPr id="19" name="Shape 17"/>
          <p:cNvSpPr/>
          <p:nvPr/>
        </p:nvSpPr>
        <p:spPr>
          <a:xfrm>
            <a:off x="2955727" y="3825597"/>
            <a:ext cx="8718947" cy="353378"/>
          </a:xfrm>
          <a:prstGeom prst="rect">
            <a:avLst/>
          </a:prstGeom>
          <a:solidFill>
            <a:srgbClr val="FFFFFF">
              <a:alpha val="4000"/>
            </a:srgbClr>
          </a:solidFill>
          <a:ln/>
        </p:spPr>
      </p:sp>
      <p:sp>
        <p:nvSpPr>
          <p:cNvPr id="20" name="Text 18"/>
          <p:cNvSpPr/>
          <p:nvPr/>
        </p:nvSpPr>
        <p:spPr>
          <a:xfrm>
            <a:off x="3076575" y="3905607"/>
            <a:ext cx="2370415"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Lock-In Periods</a:t>
            </a:r>
            <a:endParaRPr lang="en-US" sz="950" dirty="0"/>
          </a:p>
        </p:txBody>
      </p:sp>
      <p:sp>
        <p:nvSpPr>
          <p:cNvPr id="21" name="Text 19"/>
          <p:cNvSpPr/>
          <p:nvPr/>
        </p:nvSpPr>
        <p:spPr>
          <a:xfrm>
            <a:off x="5696069" y="3905607"/>
            <a:ext cx="1494711"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4.59</a:t>
            </a:r>
            <a:endParaRPr lang="en-US" sz="950" dirty="0"/>
          </a:p>
        </p:txBody>
      </p:sp>
      <p:sp>
        <p:nvSpPr>
          <p:cNvPr id="22" name="Text 20"/>
          <p:cNvSpPr/>
          <p:nvPr/>
        </p:nvSpPr>
        <p:spPr>
          <a:xfrm>
            <a:off x="7439858" y="3905607"/>
            <a:ext cx="193059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1.65</a:t>
            </a:r>
            <a:endParaRPr lang="en-US" sz="950" dirty="0"/>
          </a:p>
        </p:txBody>
      </p:sp>
      <p:sp>
        <p:nvSpPr>
          <p:cNvPr id="23" name="Text 21"/>
          <p:cNvSpPr/>
          <p:nvPr/>
        </p:nvSpPr>
        <p:spPr>
          <a:xfrm>
            <a:off x="9619536" y="3905607"/>
            <a:ext cx="193440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−1.50</a:t>
            </a:r>
            <a:endParaRPr lang="en-US" sz="950" dirty="0"/>
          </a:p>
        </p:txBody>
      </p:sp>
      <p:sp>
        <p:nvSpPr>
          <p:cNvPr id="24" name="Shape 22"/>
          <p:cNvSpPr/>
          <p:nvPr/>
        </p:nvSpPr>
        <p:spPr>
          <a:xfrm>
            <a:off x="2955727" y="4178975"/>
            <a:ext cx="8718947" cy="353378"/>
          </a:xfrm>
          <a:prstGeom prst="rect">
            <a:avLst/>
          </a:prstGeom>
          <a:solidFill>
            <a:srgbClr val="000000">
              <a:alpha val="4000"/>
            </a:srgbClr>
          </a:solidFill>
          <a:ln/>
        </p:spPr>
      </p:sp>
      <p:sp>
        <p:nvSpPr>
          <p:cNvPr id="25" name="Text 23"/>
          <p:cNvSpPr/>
          <p:nvPr/>
        </p:nvSpPr>
        <p:spPr>
          <a:xfrm>
            <a:off x="3076575" y="4258985"/>
            <a:ext cx="2370415"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Inertial Smoothing</a:t>
            </a:r>
            <a:endParaRPr lang="en-US" sz="950" dirty="0"/>
          </a:p>
        </p:txBody>
      </p:sp>
      <p:sp>
        <p:nvSpPr>
          <p:cNvPr id="26" name="Text 24"/>
          <p:cNvSpPr/>
          <p:nvPr/>
        </p:nvSpPr>
        <p:spPr>
          <a:xfrm>
            <a:off x="5696069" y="4258985"/>
            <a:ext cx="1494711"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2.85</a:t>
            </a:r>
            <a:endParaRPr lang="en-US" sz="950" dirty="0"/>
          </a:p>
        </p:txBody>
      </p:sp>
      <p:sp>
        <p:nvSpPr>
          <p:cNvPr id="27" name="Text 25"/>
          <p:cNvSpPr/>
          <p:nvPr/>
        </p:nvSpPr>
        <p:spPr>
          <a:xfrm>
            <a:off x="7439858" y="4258985"/>
            <a:ext cx="193059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0.76</a:t>
            </a:r>
            <a:endParaRPr lang="en-US" sz="950" dirty="0"/>
          </a:p>
        </p:txBody>
      </p:sp>
      <p:sp>
        <p:nvSpPr>
          <p:cNvPr id="28" name="Text 26"/>
          <p:cNvSpPr/>
          <p:nvPr/>
        </p:nvSpPr>
        <p:spPr>
          <a:xfrm>
            <a:off x="9619536" y="4258985"/>
            <a:ext cx="193440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−1.62</a:t>
            </a:r>
            <a:endParaRPr lang="en-US" sz="950" dirty="0"/>
          </a:p>
        </p:txBody>
      </p:sp>
      <p:sp>
        <p:nvSpPr>
          <p:cNvPr id="29" name="Shape 27"/>
          <p:cNvSpPr/>
          <p:nvPr/>
        </p:nvSpPr>
        <p:spPr>
          <a:xfrm>
            <a:off x="2955727" y="4532352"/>
            <a:ext cx="8718947" cy="353378"/>
          </a:xfrm>
          <a:prstGeom prst="rect">
            <a:avLst/>
          </a:prstGeom>
          <a:solidFill>
            <a:srgbClr val="FFFFFF">
              <a:alpha val="4000"/>
            </a:srgbClr>
          </a:solidFill>
          <a:ln/>
        </p:spPr>
      </p:sp>
      <p:sp>
        <p:nvSpPr>
          <p:cNvPr id="30" name="Text 28"/>
          <p:cNvSpPr/>
          <p:nvPr/>
        </p:nvSpPr>
        <p:spPr>
          <a:xfrm>
            <a:off x="3076575" y="4612362"/>
            <a:ext cx="2370415"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Trade Skipping</a:t>
            </a:r>
            <a:endParaRPr lang="en-US" sz="950" dirty="0"/>
          </a:p>
        </p:txBody>
      </p:sp>
      <p:sp>
        <p:nvSpPr>
          <p:cNvPr id="31" name="Text 29"/>
          <p:cNvSpPr/>
          <p:nvPr/>
        </p:nvSpPr>
        <p:spPr>
          <a:xfrm>
            <a:off x="5696069" y="4612362"/>
            <a:ext cx="1494711"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Lower</a:t>
            </a:r>
            <a:endParaRPr lang="en-US" sz="950" dirty="0"/>
          </a:p>
        </p:txBody>
      </p:sp>
      <p:sp>
        <p:nvSpPr>
          <p:cNvPr id="32" name="Text 30"/>
          <p:cNvSpPr/>
          <p:nvPr/>
        </p:nvSpPr>
        <p:spPr>
          <a:xfrm>
            <a:off x="7439858" y="4612362"/>
            <a:ext cx="193059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Worse</a:t>
            </a:r>
            <a:endParaRPr lang="en-US" sz="950" dirty="0"/>
          </a:p>
        </p:txBody>
      </p:sp>
      <p:sp>
        <p:nvSpPr>
          <p:cNvPr id="33" name="Text 31"/>
          <p:cNvSpPr/>
          <p:nvPr/>
        </p:nvSpPr>
        <p:spPr>
          <a:xfrm>
            <a:off x="9619536" y="4612362"/>
            <a:ext cx="193440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Worse</a:t>
            </a:r>
            <a:endParaRPr lang="en-US" sz="950" dirty="0"/>
          </a:p>
        </p:txBody>
      </p:sp>
      <p:sp>
        <p:nvSpPr>
          <p:cNvPr id="34" name="Shape 32"/>
          <p:cNvSpPr/>
          <p:nvPr/>
        </p:nvSpPr>
        <p:spPr>
          <a:xfrm>
            <a:off x="2955727" y="4885730"/>
            <a:ext cx="8718947" cy="353378"/>
          </a:xfrm>
          <a:prstGeom prst="rect">
            <a:avLst/>
          </a:prstGeom>
          <a:solidFill>
            <a:srgbClr val="000000">
              <a:alpha val="4000"/>
            </a:srgbClr>
          </a:solidFill>
          <a:ln/>
        </p:spPr>
      </p:sp>
      <p:sp>
        <p:nvSpPr>
          <p:cNvPr id="35" name="Text 33"/>
          <p:cNvSpPr/>
          <p:nvPr/>
        </p:nvSpPr>
        <p:spPr>
          <a:xfrm>
            <a:off x="3076575" y="4965740"/>
            <a:ext cx="2370415"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Threshold Filters</a:t>
            </a:r>
            <a:endParaRPr lang="en-US" sz="950" dirty="0"/>
          </a:p>
        </p:txBody>
      </p:sp>
      <p:sp>
        <p:nvSpPr>
          <p:cNvPr id="36" name="Text 34"/>
          <p:cNvSpPr/>
          <p:nvPr/>
        </p:nvSpPr>
        <p:spPr>
          <a:xfrm>
            <a:off x="5696069" y="4965740"/>
            <a:ext cx="1494711"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Lower</a:t>
            </a:r>
            <a:endParaRPr lang="en-US" sz="950" dirty="0"/>
          </a:p>
        </p:txBody>
      </p:sp>
      <p:sp>
        <p:nvSpPr>
          <p:cNvPr id="37" name="Text 35"/>
          <p:cNvSpPr/>
          <p:nvPr/>
        </p:nvSpPr>
        <p:spPr>
          <a:xfrm>
            <a:off x="7439858" y="4965740"/>
            <a:ext cx="193059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Worse</a:t>
            </a:r>
            <a:endParaRPr lang="en-US" sz="950" dirty="0"/>
          </a:p>
        </p:txBody>
      </p:sp>
      <p:sp>
        <p:nvSpPr>
          <p:cNvPr id="38" name="Text 36"/>
          <p:cNvSpPr/>
          <p:nvPr/>
        </p:nvSpPr>
        <p:spPr>
          <a:xfrm>
            <a:off x="9619536" y="4965740"/>
            <a:ext cx="1934408" cy="193358"/>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 Worse</a:t>
            </a:r>
            <a:endParaRPr lang="en-US" sz="950" dirty="0"/>
          </a:p>
        </p:txBody>
      </p:sp>
      <p:sp>
        <p:nvSpPr>
          <p:cNvPr id="39" name="Shape 37"/>
          <p:cNvSpPr/>
          <p:nvPr/>
        </p:nvSpPr>
        <p:spPr>
          <a:xfrm>
            <a:off x="2948107" y="5382578"/>
            <a:ext cx="2830830" cy="1122640"/>
          </a:xfrm>
          <a:prstGeom prst="roundRect">
            <a:avLst>
              <a:gd name="adj" fmla="val 1614"/>
            </a:avLst>
          </a:prstGeom>
          <a:solidFill>
            <a:srgbClr val="FFFFFF"/>
          </a:solidFill>
          <a:ln w="15240">
            <a:solidFill>
              <a:srgbClr val="D8D4D4"/>
            </a:solidFill>
            <a:prstDash val="solid"/>
          </a:ln>
        </p:spPr>
      </p:sp>
      <p:sp>
        <p:nvSpPr>
          <p:cNvPr id="40" name="Text 38"/>
          <p:cNvSpPr/>
          <p:nvPr/>
        </p:nvSpPr>
        <p:spPr>
          <a:xfrm>
            <a:off x="3084076" y="5518547"/>
            <a:ext cx="1585793" cy="198239"/>
          </a:xfrm>
          <a:prstGeom prst="rect">
            <a:avLst/>
          </a:prstGeom>
          <a:noFill/>
          <a:ln/>
        </p:spPr>
        <p:txBody>
          <a:bodyPr wrap="none" lIns="0" tIns="0" rIns="0" bIns="0" rtlCol="0" anchor="t"/>
          <a:lstStyle/>
          <a:p>
            <a:pPr marL="0" indent="0" algn="l">
              <a:lnSpc>
                <a:spcPts val="1550"/>
              </a:lnSpc>
              <a:buNone/>
            </a:pPr>
            <a:r>
              <a:rPr lang="en-US" sz="1200" dirty="0">
                <a:solidFill>
                  <a:srgbClr val="383838"/>
                </a:solidFill>
                <a:latin typeface="PT Serif" pitchFamily="34" charset="0"/>
                <a:ea typeface="PT Serif" pitchFamily="34" charset="-122"/>
                <a:cs typeface="PT Serif" pitchFamily="34" charset="-120"/>
              </a:rPr>
              <a:t>Lock-In Periods</a:t>
            </a:r>
            <a:endParaRPr lang="en-US" sz="1200" dirty="0"/>
          </a:p>
        </p:txBody>
      </p:sp>
      <p:sp>
        <p:nvSpPr>
          <p:cNvPr id="41" name="Text 39"/>
          <p:cNvSpPr/>
          <p:nvPr/>
        </p:nvSpPr>
        <p:spPr>
          <a:xfrm>
            <a:off x="3084076" y="5789176"/>
            <a:ext cx="2558891" cy="580073"/>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Forcing minimum holding periods reduced Gross Sharpe from 3.84 to 1.65—a 57% alpha destruction rate</a:t>
            </a:r>
            <a:endParaRPr lang="en-US" sz="950" dirty="0"/>
          </a:p>
        </p:txBody>
      </p:sp>
      <p:sp>
        <p:nvSpPr>
          <p:cNvPr id="42" name="Shape 40"/>
          <p:cNvSpPr/>
          <p:nvPr/>
        </p:nvSpPr>
        <p:spPr>
          <a:xfrm>
            <a:off x="5899666" y="5382578"/>
            <a:ext cx="2830949" cy="1122640"/>
          </a:xfrm>
          <a:prstGeom prst="roundRect">
            <a:avLst>
              <a:gd name="adj" fmla="val 1614"/>
            </a:avLst>
          </a:prstGeom>
          <a:solidFill>
            <a:srgbClr val="FFFFFF"/>
          </a:solidFill>
          <a:ln w="15240">
            <a:solidFill>
              <a:srgbClr val="D8D4D4"/>
            </a:solidFill>
            <a:prstDash val="solid"/>
          </a:ln>
        </p:spPr>
      </p:sp>
      <p:sp>
        <p:nvSpPr>
          <p:cNvPr id="43" name="Text 41"/>
          <p:cNvSpPr/>
          <p:nvPr/>
        </p:nvSpPr>
        <p:spPr>
          <a:xfrm>
            <a:off x="6035635" y="5518547"/>
            <a:ext cx="1585793" cy="198239"/>
          </a:xfrm>
          <a:prstGeom prst="rect">
            <a:avLst/>
          </a:prstGeom>
          <a:noFill/>
          <a:ln/>
        </p:spPr>
        <p:txBody>
          <a:bodyPr wrap="none" lIns="0" tIns="0" rIns="0" bIns="0" rtlCol="0" anchor="t"/>
          <a:lstStyle/>
          <a:p>
            <a:pPr marL="0" indent="0" algn="l">
              <a:lnSpc>
                <a:spcPts val="1550"/>
              </a:lnSpc>
              <a:buNone/>
            </a:pPr>
            <a:r>
              <a:rPr lang="en-US" sz="1200" dirty="0">
                <a:solidFill>
                  <a:srgbClr val="383838"/>
                </a:solidFill>
                <a:latin typeface="PT Serif" pitchFamily="34" charset="0"/>
                <a:ea typeface="PT Serif" pitchFamily="34" charset="-122"/>
                <a:cs typeface="PT Serif" pitchFamily="34" charset="-120"/>
              </a:rPr>
              <a:t>Inertial Smoothing</a:t>
            </a:r>
            <a:endParaRPr lang="en-US" sz="1200" dirty="0"/>
          </a:p>
        </p:txBody>
      </p:sp>
      <p:sp>
        <p:nvSpPr>
          <p:cNvPr id="44" name="Text 42"/>
          <p:cNvSpPr/>
          <p:nvPr/>
        </p:nvSpPr>
        <p:spPr>
          <a:xfrm>
            <a:off x="6035635" y="5789176"/>
            <a:ext cx="2559010" cy="580073"/>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Applying exponential smoothing to signals cut trading in half but destroyed 80% of gross alpha</a:t>
            </a:r>
            <a:endParaRPr lang="en-US" sz="950" dirty="0"/>
          </a:p>
        </p:txBody>
      </p:sp>
      <p:sp>
        <p:nvSpPr>
          <p:cNvPr id="45" name="Shape 43"/>
          <p:cNvSpPr/>
          <p:nvPr/>
        </p:nvSpPr>
        <p:spPr>
          <a:xfrm>
            <a:off x="8851344" y="5382578"/>
            <a:ext cx="2830949" cy="1122640"/>
          </a:xfrm>
          <a:prstGeom prst="roundRect">
            <a:avLst>
              <a:gd name="adj" fmla="val 1614"/>
            </a:avLst>
          </a:prstGeom>
          <a:solidFill>
            <a:srgbClr val="FFFFFF"/>
          </a:solidFill>
          <a:ln w="15240">
            <a:solidFill>
              <a:srgbClr val="D8D4D4"/>
            </a:solidFill>
            <a:prstDash val="solid"/>
          </a:ln>
        </p:spPr>
      </p:sp>
      <p:sp>
        <p:nvSpPr>
          <p:cNvPr id="46" name="Text 44"/>
          <p:cNvSpPr/>
          <p:nvPr/>
        </p:nvSpPr>
        <p:spPr>
          <a:xfrm>
            <a:off x="8987314" y="5518547"/>
            <a:ext cx="1585793" cy="198239"/>
          </a:xfrm>
          <a:prstGeom prst="rect">
            <a:avLst/>
          </a:prstGeom>
          <a:noFill/>
          <a:ln/>
        </p:spPr>
        <p:txBody>
          <a:bodyPr wrap="none" lIns="0" tIns="0" rIns="0" bIns="0" rtlCol="0" anchor="t"/>
          <a:lstStyle/>
          <a:p>
            <a:pPr marL="0" indent="0" algn="l">
              <a:lnSpc>
                <a:spcPts val="1550"/>
              </a:lnSpc>
              <a:buNone/>
            </a:pPr>
            <a:r>
              <a:rPr lang="en-US" sz="1200" dirty="0">
                <a:solidFill>
                  <a:srgbClr val="383838"/>
                </a:solidFill>
                <a:latin typeface="PT Serif" pitchFamily="34" charset="0"/>
                <a:ea typeface="PT Serif" pitchFamily="34" charset="-122"/>
                <a:cs typeface="PT Serif" pitchFamily="34" charset="-120"/>
              </a:rPr>
              <a:t>Trade Skipping</a:t>
            </a:r>
            <a:endParaRPr lang="en-US" sz="1200" dirty="0"/>
          </a:p>
        </p:txBody>
      </p:sp>
      <p:sp>
        <p:nvSpPr>
          <p:cNvPr id="47" name="Text 45"/>
          <p:cNvSpPr/>
          <p:nvPr/>
        </p:nvSpPr>
        <p:spPr>
          <a:xfrm>
            <a:off x="8987314" y="5789176"/>
            <a:ext cx="2559010" cy="386715"/>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Selective execution based on signal strength consistently underperformed full execution</a:t>
            </a:r>
            <a:endParaRPr lang="en-US" sz="950" dirty="0"/>
          </a:p>
        </p:txBody>
      </p:sp>
      <p:sp>
        <p:nvSpPr>
          <p:cNvPr id="48" name="Text 46"/>
          <p:cNvSpPr/>
          <p:nvPr/>
        </p:nvSpPr>
        <p:spPr>
          <a:xfrm>
            <a:off x="3129320" y="6776918"/>
            <a:ext cx="8552974" cy="386715"/>
          </a:xfrm>
          <a:prstGeom prst="rect">
            <a:avLst/>
          </a:prstGeom>
          <a:noFill/>
          <a:ln/>
        </p:spPr>
        <p:txBody>
          <a:bodyPr wrap="square" lIns="0" tIns="0" rIns="0" bIns="0" rtlCol="0" anchor="t"/>
          <a:lstStyle/>
          <a:p>
            <a:pPr marL="0" indent="0" algn="l">
              <a:lnSpc>
                <a:spcPts val="1500"/>
              </a:lnSpc>
              <a:buNone/>
            </a:pPr>
            <a:r>
              <a:rPr lang="en-US" sz="950" b="1" dirty="0">
                <a:solidFill>
                  <a:srgbClr val="383838"/>
                </a:solidFill>
                <a:latin typeface="DM Sans" pitchFamily="34" charset="0"/>
                <a:ea typeface="DM Sans" pitchFamily="34" charset="-122"/>
                <a:cs typeface="DM Sans" pitchFamily="34" charset="-120"/>
              </a:rPr>
              <a:t>Critical Finding:</a:t>
            </a:r>
            <a:r>
              <a:rPr lang="en-US" sz="950" dirty="0">
                <a:solidFill>
                  <a:srgbClr val="383838"/>
                </a:solidFill>
                <a:latin typeface="DM Sans" pitchFamily="34" charset="0"/>
                <a:ea typeface="DM Sans" pitchFamily="34" charset="-122"/>
                <a:cs typeface="DM Sans" pitchFamily="34" charset="-120"/>
              </a:rPr>
              <a:t> Every attempt to suppress trading activity destroyed alpha generation at a faster rate than it reduced costs. The relationship between trade frequency and alpha is non-linear and highly sensitive, so you cannot simply trade less without fundamentally compromising the signal.</a:t>
            </a:r>
            <a:endParaRPr lang="en-US" sz="950" dirty="0"/>
          </a:p>
        </p:txBody>
      </p:sp>
      <p:sp>
        <p:nvSpPr>
          <p:cNvPr id="49" name="Shape 47"/>
          <p:cNvSpPr/>
          <p:nvPr/>
        </p:nvSpPr>
        <p:spPr>
          <a:xfrm>
            <a:off x="2948107" y="6641068"/>
            <a:ext cx="15240" cy="658416"/>
          </a:xfrm>
          <a:prstGeom prst="rect">
            <a:avLst/>
          </a:prstGeom>
          <a:solidFill>
            <a:srgbClr val="E04F00"/>
          </a:solidFill>
          <a:ln/>
        </p:spPr>
      </p:sp>
      <p:sp>
        <p:nvSpPr>
          <p:cNvPr id="50" name="Text 48"/>
          <p:cNvSpPr/>
          <p:nvPr/>
        </p:nvSpPr>
        <p:spPr>
          <a:xfrm>
            <a:off x="2948107" y="7435334"/>
            <a:ext cx="8734187" cy="386715"/>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This negative result carries profound implications for high-frequency strategy design and reveals why naive cost-reduction approaches consistently fail in practice.</a:t>
            </a: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057155" y="314607"/>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The Core Insight</a:t>
            </a:r>
            <a:endParaRPr lang="en-US" sz="2050" dirty="0"/>
          </a:p>
        </p:txBody>
      </p:sp>
      <p:sp>
        <p:nvSpPr>
          <p:cNvPr id="3" name="Text 1"/>
          <p:cNvSpPr/>
          <p:nvPr/>
        </p:nvSpPr>
        <p:spPr>
          <a:xfrm>
            <a:off x="4057155" y="681915"/>
            <a:ext cx="3594854" cy="898446"/>
          </a:xfrm>
          <a:prstGeom prst="rect">
            <a:avLst/>
          </a:prstGeom>
          <a:noFill/>
          <a:ln/>
        </p:spPr>
        <p:txBody>
          <a:bodyPr wrap="square" lIns="0" tIns="0" rIns="0" bIns="0" rtlCol="0" anchor="t"/>
          <a:lstStyle/>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Never Touch Timing.</a:t>
            </a:r>
            <a:endParaRPr lang="en-US" sz="2800" dirty="0"/>
          </a:p>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Only Touch Risk.</a:t>
            </a:r>
            <a:endParaRPr lang="en-US" sz="2800" dirty="0"/>
          </a:p>
        </p:txBody>
      </p:sp>
      <p:sp>
        <p:nvSpPr>
          <p:cNvPr id="4" name="Text 2"/>
          <p:cNvSpPr/>
          <p:nvPr/>
        </p:nvSpPr>
        <p:spPr>
          <a:xfrm>
            <a:off x="4057155" y="1680251"/>
            <a:ext cx="3312800" cy="898446"/>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The failed optimization experiments revealed a fundamental principle about the nature of high-frequency momentum alpha that has critical implications for strategy design and implementation.</a:t>
            </a:r>
            <a:endParaRPr lang="en-US" sz="750" dirty="0"/>
          </a:p>
        </p:txBody>
      </p:sp>
      <p:sp>
        <p:nvSpPr>
          <p:cNvPr id="5" name="Text 3"/>
          <p:cNvSpPr/>
          <p:nvPr/>
        </p:nvSpPr>
        <p:spPr>
          <a:xfrm>
            <a:off x="4042760" y="2317960"/>
            <a:ext cx="1562933" cy="195382"/>
          </a:xfrm>
          <a:prstGeom prst="rect">
            <a:avLst/>
          </a:prstGeom>
          <a:noFill/>
          <a:ln/>
        </p:spPr>
        <p:txBody>
          <a:bodyPr wrap="none" lIns="0" tIns="0" rIns="0" bIns="0" rtlCol="0" anchor="t"/>
          <a:lstStyle/>
          <a:p>
            <a:pPr marL="0" indent="0" algn="l">
              <a:lnSpc>
                <a:spcPts val="1500"/>
              </a:lnSpc>
              <a:buNone/>
            </a:pPr>
            <a:r>
              <a:rPr lang="en-US" sz="1200" dirty="0">
                <a:solidFill>
                  <a:srgbClr val="020202"/>
                </a:solidFill>
                <a:latin typeface="PT Serif" pitchFamily="34" charset="0"/>
                <a:ea typeface="PT Serif" pitchFamily="34" charset="-122"/>
                <a:cs typeface="PT Serif" pitchFamily="34" charset="-120"/>
              </a:rPr>
              <a:t>Empirical Finding</a:t>
            </a:r>
            <a:endParaRPr lang="en-US" sz="1200" dirty="0"/>
          </a:p>
        </p:txBody>
      </p:sp>
      <p:sp>
        <p:nvSpPr>
          <p:cNvPr id="6" name="Text 4"/>
          <p:cNvSpPr/>
          <p:nvPr/>
        </p:nvSpPr>
        <p:spPr>
          <a:xfrm>
            <a:off x="4042760" y="2612521"/>
            <a:ext cx="3465671" cy="792956"/>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Alpha generation in high-frequency FX momentum derives from </a:t>
            </a:r>
            <a:r>
              <a:rPr lang="en-US" sz="750" b="1" dirty="0">
                <a:solidFill>
                  <a:srgbClr val="383838"/>
                </a:solidFill>
                <a:latin typeface="DM Sans" pitchFamily="34" charset="0"/>
                <a:ea typeface="DM Sans" pitchFamily="34" charset="-122"/>
                <a:cs typeface="DM Sans" pitchFamily="34" charset="-120"/>
              </a:rPr>
              <a:t>immediate reaction to emerging price patterns</a:t>
            </a:r>
            <a:r>
              <a:rPr lang="en-US" sz="750" dirty="0">
                <a:solidFill>
                  <a:srgbClr val="383838"/>
                </a:solidFill>
                <a:latin typeface="DM Sans" pitchFamily="34" charset="0"/>
                <a:ea typeface="DM Sans" pitchFamily="34" charset="-122"/>
                <a:cs typeface="DM Sans" pitchFamily="34" charset="-120"/>
              </a:rPr>
              <a:t>, not from delayed confirmation or selective filtering. The signal has an extremely short half-life; waiting even one bar for confirmation materially degrades predictive power.</a:t>
            </a:r>
            <a:endParaRPr lang="en-US" sz="750" dirty="0"/>
          </a:p>
        </p:txBody>
      </p:sp>
      <p:sp>
        <p:nvSpPr>
          <p:cNvPr id="7" name="Text 5"/>
          <p:cNvSpPr/>
          <p:nvPr/>
        </p:nvSpPr>
        <p:spPr>
          <a:xfrm>
            <a:off x="4042760" y="3494774"/>
            <a:ext cx="3465671" cy="475774"/>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This microstructure reality explains why all timing-based modifications failed: by the time you've applied filters, smoothing, or confirmation logic, the exploitable momentum anomaly has already dissipated or reversed.</a:t>
            </a:r>
            <a:endParaRPr lang="en-US" sz="750" dirty="0"/>
          </a:p>
        </p:txBody>
      </p:sp>
      <p:pic>
        <p:nvPicPr>
          <p:cNvPr id="8" name="Image 0" descr="preencoded.png"/>
          <p:cNvPicPr>
            <a:picLocks noChangeAspect="1"/>
          </p:cNvPicPr>
          <p:nvPr/>
        </p:nvPicPr>
        <p:blipFill>
          <a:blip r:embed="rId3"/>
          <a:stretch>
            <a:fillRect/>
          </a:stretch>
        </p:blipFill>
        <p:spPr>
          <a:xfrm>
            <a:off x="7741763" y="315441"/>
            <a:ext cx="3610395" cy="3636709"/>
          </a:xfrm>
          <a:prstGeom prst="rect">
            <a:avLst/>
          </a:prstGeom>
        </p:spPr>
      </p:pic>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1769" y="4391455"/>
            <a:ext cx="99179" cy="99179"/>
          </a:xfrm>
          <a:prstGeom prst="rect">
            <a:avLst/>
          </a:prstGeom>
        </p:spPr>
      </p:pic>
      <p:sp>
        <p:nvSpPr>
          <p:cNvPr id="10" name="Shape 6"/>
          <p:cNvSpPr/>
          <p:nvPr/>
        </p:nvSpPr>
        <p:spPr>
          <a:xfrm>
            <a:off x="4091769" y="4532306"/>
            <a:ext cx="3537109" cy="15240"/>
          </a:xfrm>
          <a:prstGeom prst="rect">
            <a:avLst/>
          </a:prstGeom>
          <a:solidFill>
            <a:srgbClr val="E04F00"/>
          </a:solidFill>
          <a:ln/>
        </p:spPr>
      </p:sp>
      <p:sp>
        <p:nvSpPr>
          <p:cNvPr id="11" name="Text 7"/>
          <p:cNvSpPr/>
          <p:nvPr/>
        </p:nvSpPr>
        <p:spPr>
          <a:xfrm>
            <a:off x="4091769" y="4612316"/>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Do Not Skip Trades</a:t>
            </a:r>
            <a:endParaRPr lang="en-US" sz="1000" dirty="0"/>
          </a:p>
        </p:txBody>
      </p:sp>
      <p:sp>
        <p:nvSpPr>
          <p:cNvPr id="12" name="Text 8"/>
          <p:cNvSpPr/>
          <p:nvPr/>
        </p:nvSpPr>
        <p:spPr>
          <a:xfrm>
            <a:off x="4091769" y="4834605"/>
            <a:ext cx="3537109"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Selective execution destroys the cross-sectional neutrality and misses critical alpha-generating moments</a:t>
            </a:r>
            <a:endParaRPr lang="en-US" sz="750" dirty="0"/>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8057" y="4391455"/>
            <a:ext cx="99179" cy="99179"/>
          </a:xfrm>
          <a:prstGeom prst="rect">
            <a:avLst/>
          </a:prstGeom>
        </p:spPr>
      </p:pic>
      <p:sp>
        <p:nvSpPr>
          <p:cNvPr id="14" name="Shape 9"/>
          <p:cNvSpPr/>
          <p:nvPr/>
        </p:nvSpPr>
        <p:spPr>
          <a:xfrm>
            <a:off x="7728057" y="4532306"/>
            <a:ext cx="3537109" cy="15240"/>
          </a:xfrm>
          <a:prstGeom prst="rect">
            <a:avLst/>
          </a:prstGeom>
          <a:solidFill>
            <a:srgbClr val="E04F00"/>
          </a:solidFill>
          <a:ln/>
        </p:spPr>
      </p:sp>
      <p:sp>
        <p:nvSpPr>
          <p:cNvPr id="15" name="Text 10"/>
          <p:cNvSpPr/>
          <p:nvPr/>
        </p:nvSpPr>
        <p:spPr>
          <a:xfrm>
            <a:off x="7728057" y="4612316"/>
            <a:ext cx="1380530"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Do Not Delay Execution</a:t>
            </a:r>
            <a:endParaRPr lang="en-US" sz="1000" dirty="0"/>
          </a:p>
        </p:txBody>
      </p:sp>
      <p:sp>
        <p:nvSpPr>
          <p:cNvPr id="16" name="Text 11"/>
          <p:cNvSpPr/>
          <p:nvPr/>
        </p:nvSpPr>
        <p:spPr>
          <a:xfrm>
            <a:off x="7728057" y="4834605"/>
            <a:ext cx="3537109"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Waiting for confirmation allows the momentum signal to decay and competitors to trade ahead</a:t>
            </a:r>
            <a:endParaRPr lang="en-US" sz="750" dirty="0"/>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91769" y="5337763"/>
            <a:ext cx="99179" cy="99179"/>
          </a:xfrm>
          <a:prstGeom prst="rect">
            <a:avLst/>
          </a:prstGeom>
        </p:spPr>
      </p:pic>
      <p:sp>
        <p:nvSpPr>
          <p:cNvPr id="18" name="Shape 12"/>
          <p:cNvSpPr/>
          <p:nvPr/>
        </p:nvSpPr>
        <p:spPr>
          <a:xfrm>
            <a:off x="4091769" y="5478614"/>
            <a:ext cx="3537109" cy="15240"/>
          </a:xfrm>
          <a:prstGeom prst="rect">
            <a:avLst/>
          </a:prstGeom>
          <a:solidFill>
            <a:srgbClr val="E04F00"/>
          </a:solidFill>
          <a:ln/>
        </p:spPr>
      </p:sp>
      <p:sp>
        <p:nvSpPr>
          <p:cNvPr id="19" name="Text 13"/>
          <p:cNvSpPr/>
          <p:nvPr/>
        </p:nvSpPr>
        <p:spPr>
          <a:xfrm>
            <a:off x="4091769" y="5558624"/>
            <a:ext cx="1338262"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Do Not Smooth Signals</a:t>
            </a:r>
            <a:endParaRPr lang="en-US" sz="1000" dirty="0"/>
          </a:p>
        </p:txBody>
      </p:sp>
      <p:sp>
        <p:nvSpPr>
          <p:cNvPr id="20" name="Text 14"/>
          <p:cNvSpPr/>
          <p:nvPr/>
        </p:nvSpPr>
        <p:spPr>
          <a:xfrm>
            <a:off x="4091769" y="5780914"/>
            <a:ext cx="3537109"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Signal averaging introduces lag that misaligns execution with optimal entry points</a:t>
            </a:r>
            <a:endParaRPr lang="en-US" sz="750" dirty="0"/>
          </a:p>
        </p:txBody>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8057" y="5337763"/>
            <a:ext cx="99179" cy="99179"/>
          </a:xfrm>
          <a:prstGeom prst="rect">
            <a:avLst/>
          </a:prstGeom>
        </p:spPr>
      </p:pic>
      <p:sp>
        <p:nvSpPr>
          <p:cNvPr id="22" name="Shape 15"/>
          <p:cNvSpPr/>
          <p:nvPr/>
        </p:nvSpPr>
        <p:spPr>
          <a:xfrm>
            <a:off x="7728057" y="5478614"/>
            <a:ext cx="3537109" cy="15240"/>
          </a:xfrm>
          <a:prstGeom prst="rect">
            <a:avLst/>
          </a:prstGeom>
          <a:solidFill>
            <a:srgbClr val="E04F00"/>
          </a:solidFill>
          <a:ln/>
        </p:spPr>
      </p:sp>
      <p:sp>
        <p:nvSpPr>
          <p:cNvPr id="23" name="Text 16"/>
          <p:cNvSpPr/>
          <p:nvPr/>
        </p:nvSpPr>
        <p:spPr>
          <a:xfrm>
            <a:off x="7728057" y="5558624"/>
            <a:ext cx="1351836"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Only Adjust Risk Sizing</a:t>
            </a:r>
            <a:endParaRPr lang="en-US" sz="1000" dirty="0"/>
          </a:p>
        </p:txBody>
      </p:sp>
      <p:sp>
        <p:nvSpPr>
          <p:cNvPr id="24" name="Text 17"/>
          <p:cNvSpPr/>
          <p:nvPr/>
        </p:nvSpPr>
        <p:spPr>
          <a:xfrm>
            <a:off x="7728057" y="5780914"/>
            <a:ext cx="3537109"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Preserve full execution frequency but modulate position sizes based on confidence or volatility</a:t>
            </a:r>
            <a:endParaRPr lang="en-US" sz="750" dirty="0"/>
          </a:p>
        </p:txBody>
      </p:sp>
      <p:sp>
        <p:nvSpPr>
          <p:cNvPr id="25" name="Shape 18"/>
          <p:cNvSpPr/>
          <p:nvPr/>
        </p:nvSpPr>
        <p:spPr>
          <a:xfrm>
            <a:off x="4091769" y="6333647"/>
            <a:ext cx="7173397" cy="20003"/>
          </a:xfrm>
          <a:prstGeom prst="rect">
            <a:avLst/>
          </a:prstGeom>
          <a:solidFill>
            <a:srgbClr val="383838">
              <a:alpha val="50000"/>
            </a:srgbClr>
          </a:solidFill>
          <a:ln/>
        </p:spPr>
      </p:sp>
      <p:sp>
        <p:nvSpPr>
          <p:cNvPr id="26" name="Shape 19"/>
          <p:cNvSpPr/>
          <p:nvPr/>
        </p:nvSpPr>
        <p:spPr>
          <a:xfrm>
            <a:off x="4091769" y="6465166"/>
            <a:ext cx="7173397" cy="897136"/>
          </a:xfrm>
          <a:prstGeom prst="roundRect">
            <a:avLst>
              <a:gd name="adj" fmla="val 1659"/>
            </a:avLst>
          </a:prstGeom>
          <a:solidFill>
            <a:srgbClr val="FFCDB3"/>
          </a:solidFill>
          <a:ln/>
        </p:spPr>
      </p:sp>
      <p:pic>
        <p:nvPicPr>
          <p:cNvPr id="27" name="Image 5" descr="preencoded.png"/>
          <p:cNvPicPr>
            <a:picLocks noChangeAspect="1"/>
          </p:cNvPicPr>
          <p:nvPr/>
        </p:nvPicPr>
        <p:blipFill>
          <a:blip r:embed="rId12"/>
          <a:stretch>
            <a:fillRect/>
          </a:stretch>
        </p:blipFill>
        <p:spPr>
          <a:xfrm>
            <a:off x="4190948" y="6608994"/>
            <a:ext cx="123944" cy="99179"/>
          </a:xfrm>
          <a:prstGeom prst="rect">
            <a:avLst/>
          </a:prstGeom>
        </p:spPr>
      </p:pic>
      <p:sp>
        <p:nvSpPr>
          <p:cNvPr id="28" name="Text 20"/>
          <p:cNvSpPr/>
          <p:nvPr/>
        </p:nvSpPr>
        <p:spPr>
          <a:xfrm>
            <a:off x="4414071" y="6589110"/>
            <a:ext cx="6751915" cy="634365"/>
          </a:xfrm>
          <a:prstGeom prst="rect">
            <a:avLst/>
          </a:prstGeom>
          <a:noFill/>
          <a:ln/>
        </p:spPr>
        <p:txBody>
          <a:bodyPr wrap="square" lIns="0" tIns="0" rIns="0" bIns="0" rtlCol="0" anchor="t"/>
          <a:lstStyle/>
          <a:p>
            <a:pPr marL="0" indent="0" algn="l">
              <a:lnSpc>
                <a:spcPts val="1250"/>
              </a:lnSpc>
              <a:buNone/>
            </a:pPr>
            <a:r>
              <a:rPr lang="en-US" sz="750" b="1" dirty="0">
                <a:solidFill>
                  <a:srgbClr val="000000"/>
                </a:solidFill>
                <a:latin typeface="DM Sans" pitchFamily="34" charset="0"/>
                <a:ea typeface="DM Sans" pitchFamily="34" charset="-122"/>
                <a:cs typeface="DM Sans" pitchFamily="34" charset="-120"/>
              </a:rPr>
              <a:t>Strategic Implication:</a:t>
            </a:r>
            <a:r>
              <a:rPr lang="en-US" sz="750" dirty="0">
                <a:solidFill>
                  <a:srgbClr val="000000"/>
                </a:solidFill>
                <a:latin typeface="DM Sans" pitchFamily="34" charset="0"/>
                <a:ea typeface="DM Sans" pitchFamily="34" charset="-122"/>
                <a:cs typeface="DM Sans" pitchFamily="34" charset="-120"/>
              </a:rPr>
              <a:t> Cost management in high-frequency momentum strategies cannot be achieved through timing modifications or trade suppression. The only viable path forward is adjusting </a:t>
            </a:r>
            <a:r>
              <a:rPr lang="en-US" sz="750" i="1" dirty="0">
                <a:solidFill>
                  <a:srgbClr val="000000"/>
                </a:solidFill>
                <a:latin typeface="DM Sans" pitchFamily="34" charset="0"/>
                <a:ea typeface="DM Sans" pitchFamily="34" charset="-122"/>
                <a:cs typeface="DM Sans" pitchFamily="34" charset="-120"/>
              </a:rPr>
              <a:t>how much capital</a:t>
            </a:r>
            <a:r>
              <a:rPr lang="en-US" sz="750" dirty="0">
                <a:solidFill>
                  <a:srgbClr val="000000"/>
                </a:solidFill>
                <a:latin typeface="DM Sans" pitchFamily="34" charset="0"/>
                <a:ea typeface="DM Sans" pitchFamily="34" charset="-122"/>
                <a:cs typeface="DM Sans" pitchFamily="34" charset="-120"/>
              </a:rPr>
              <a:t> is deployed per signal while maintaining </a:t>
            </a:r>
            <a:r>
              <a:rPr lang="en-US" sz="750" i="1" dirty="0">
                <a:solidFill>
                  <a:srgbClr val="000000"/>
                </a:solidFill>
                <a:latin typeface="DM Sans" pitchFamily="34" charset="0"/>
                <a:ea typeface="DM Sans" pitchFamily="34" charset="-122"/>
                <a:cs typeface="DM Sans" pitchFamily="34" charset="-120"/>
              </a:rPr>
              <a:t>when</a:t>
            </a:r>
            <a:r>
              <a:rPr lang="en-US" sz="750" dirty="0">
                <a:solidFill>
                  <a:srgbClr val="000000"/>
                </a:solidFill>
                <a:latin typeface="DM Sans" pitchFamily="34" charset="0"/>
                <a:ea typeface="DM Sans" pitchFamily="34" charset="-122"/>
                <a:cs typeface="DM Sans" pitchFamily="34" charset="-120"/>
              </a:rPr>
              <a:t> signals are executed. This might involve dynamic position sizing based on volatility regimes, signal strength, or market conditions, but never delaying or skipping the trades themselves.</a:t>
            </a:r>
            <a:endParaRPr lang="en-US" sz="750" dirty="0"/>
          </a:p>
        </p:txBody>
      </p:sp>
      <p:sp>
        <p:nvSpPr>
          <p:cNvPr id="29" name="Text 21"/>
          <p:cNvSpPr/>
          <p:nvPr/>
        </p:nvSpPr>
        <p:spPr>
          <a:xfrm>
            <a:off x="4091769" y="7473864"/>
            <a:ext cx="7173397"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This insight fundamentally reframes the cost problem: rather than seeking to reduce trading frequency, successful implementation requires either securing lower-cost execution or developing more sophisticated risk allocation methods that preserve timing while managing capital exposure.</a:t>
            </a: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E98D1F3-B178-983B-C90D-0F56D928AE11}"/>
              </a:ext>
            </a:extLst>
          </p:cNvPr>
          <p:cNvSpPr/>
          <p:nvPr/>
        </p:nvSpPr>
        <p:spPr>
          <a:xfrm>
            <a:off x="1620798" y="433268"/>
            <a:ext cx="8542258" cy="516969"/>
          </a:xfrm>
          <a:prstGeom prst="rect">
            <a:avLst/>
          </a:prstGeom>
          <a:noFill/>
          <a:ln/>
        </p:spPr>
        <p:txBody>
          <a:bodyPr wrap="none" lIns="0" tIns="0" rIns="0" bIns="0" rtlCol="0" anchor="t"/>
          <a:lstStyle/>
          <a:p>
            <a:pPr marL="0" indent="0" algn="l">
              <a:lnSpc>
                <a:spcPts val="4050"/>
              </a:lnSpc>
              <a:buNone/>
            </a:pPr>
            <a:r>
              <a:rPr lang="en-US" sz="3250" dirty="0">
                <a:solidFill>
                  <a:srgbClr val="020202"/>
                </a:solidFill>
                <a:latin typeface="PT Serif" pitchFamily="34" charset="0"/>
                <a:ea typeface="PT Serif" pitchFamily="34" charset="-122"/>
                <a:cs typeface="PT Serif" pitchFamily="34" charset="-120"/>
              </a:rPr>
              <a:t>The Hybrid Decision-Aware Momentum Model</a:t>
            </a:r>
            <a:endParaRPr lang="en-US" sz="3250" dirty="0"/>
          </a:p>
        </p:txBody>
      </p:sp>
      <p:sp>
        <p:nvSpPr>
          <p:cNvPr id="3" name="Text 1">
            <a:extLst>
              <a:ext uri="{FF2B5EF4-FFF2-40B4-BE49-F238E27FC236}">
                <a16:creationId xmlns:a16="http://schemas.microsoft.com/office/drawing/2014/main" id="{B948A5C8-C9E0-CE97-572C-91DB5F28400A}"/>
              </a:ext>
            </a:extLst>
          </p:cNvPr>
          <p:cNvSpPr/>
          <p:nvPr/>
        </p:nvSpPr>
        <p:spPr>
          <a:xfrm>
            <a:off x="1620798" y="1265277"/>
            <a:ext cx="11388685" cy="755809"/>
          </a:xfrm>
          <a:prstGeom prst="rect">
            <a:avLst/>
          </a:prstGeom>
          <a:noFill/>
          <a:ln/>
        </p:spPr>
        <p:txBody>
          <a:bodyPr wrap="squar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After meticulously identifying residual momentum as the most robust signal for our high-frequency trading strategy, the prevailing challenge was not the quality of the signal itself, but rather its </a:t>
            </a:r>
            <a:r>
              <a:rPr lang="en-US" sz="1200" dirty="0">
                <a:solidFill>
                  <a:srgbClr val="E04F00"/>
                </a:solidFill>
                <a:latin typeface="DM Sans" pitchFamily="34" charset="0"/>
                <a:ea typeface="DM Sans" pitchFamily="34" charset="-122"/>
                <a:cs typeface="DM Sans" pitchFamily="34" charset="-120"/>
              </a:rPr>
              <a:t>survivability under realistic trading costs</a:t>
            </a:r>
            <a:r>
              <a:rPr lang="en-US" sz="1200" dirty="0">
                <a:solidFill>
                  <a:srgbClr val="383838"/>
                </a:solidFill>
                <a:latin typeface="DM Sans" pitchFamily="34" charset="0"/>
                <a:ea typeface="DM Sans" pitchFamily="34" charset="-122"/>
                <a:cs typeface="DM Sans" pitchFamily="34" charset="-120"/>
              </a:rPr>
              <a:t>. Early attempts to integrate a predictive classifier into the trading workflow proved suboptimal, highlighting the nuanced interplay between signal strength and execution costs.</a:t>
            </a:r>
            <a:endParaRPr lang="en-US" sz="1200" dirty="0"/>
          </a:p>
        </p:txBody>
      </p:sp>
      <p:sp>
        <p:nvSpPr>
          <p:cNvPr id="4" name="Text 2">
            <a:extLst>
              <a:ext uri="{FF2B5EF4-FFF2-40B4-BE49-F238E27FC236}">
                <a16:creationId xmlns:a16="http://schemas.microsoft.com/office/drawing/2014/main" id="{33E645BE-E092-565A-3961-1E068591D759}"/>
              </a:ext>
            </a:extLst>
          </p:cNvPr>
          <p:cNvSpPr/>
          <p:nvPr/>
        </p:nvSpPr>
        <p:spPr>
          <a:xfrm>
            <a:off x="1620798" y="2198251"/>
            <a:ext cx="11388685" cy="1007745"/>
          </a:xfrm>
          <a:prstGeom prst="rect">
            <a:avLst/>
          </a:prstGeom>
          <a:noFill/>
          <a:ln/>
        </p:spPr>
        <p:txBody>
          <a:bodyPr wrap="squar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Our analysis revealed that the classifier possessed a weak, yet demonstrably real, predictive power, evidenced by an Area Under the Curve (AUC) of approximately 0.54. Crucially, employing this classifier to </a:t>
            </a:r>
            <a:r>
              <a:rPr lang="en-US" sz="1200" b="1" dirty="0">
                <a:solidFill>
                  <a:srgbClr val="383838"/>
                </a:solidFill>
                <a:latin typeface="DM Sans" pitchFamily="34" charset="0"/>
                <a:ea typeface="DM Sans" pitchFamily="34" charset="-122"/>
                <a:cs typeface="DM Sans" pitchFamily="34" charset="-120"/>
              </a:rPr>
              <a:t>skip trades entirely led to a significant destruction of alpha</a:t>
            </a:r>
            <a:r>
              <a:rPr lang="en-US" sz="1200" dirty="0">
                <a:solidFill>
                  <a:srgbClr val="383838"/>
                </a:solidFill>
                <a:latin typeface="DM Sans" pitchFamily="34" charset="0"/>
                <a:ea typeface="DM Sans" pitchFamily="34" charset="-122"/>
                <a:cs typeface="DM Sans" pitchFamily="34" charset="-120"/>
              </a:rPr>
              <a:t>. Similarly, introducing </a:t>
            </a:r>
            <a:r>
              <a:rPr lang="en-US" sz="1200" b="1" dirty="0">
                <a:solidFill>
                  <a:srgbClr val="383838"/>
                </a:solidFill>
                <a:latin typeface="DM Sans" pitchFamily="34" charset="0"/>
                <a:ea typeface="DM Sans" pitchFamily="34" charset="-122"/>
                <a:cs typeface="DM Sans" pitchFamily="34" charset="-120"/>
              </a:rPr>
              <a:t>delays to execution based on classifier output severely compromised the critical timing</a:t>
            </a:r>
            <a:r>
              <a:rPr lang="en-US" sz="1200" dirty="0">
                <a:solidFill>
                  <a:srgbClr val="383838"/>
                </a:solidFill>
                <a:latin typeface="DM Sans" pitchFamily="34" charset="0"/>
                <a:ea typeface="DM Sans" pitchFamily="34" charset="-122"/>
                <a:cs typeface="DM Sans" pitchFamily="34" charset="-120"/>
              </a:rPr>
              <a:t> precision inherent to momentum strategies. It became evident that the only viable role for this classifier was not as a primary decision-maker, but as a </a:t>
            </a:r>
            <a:r>
              <a:rPr lang="en-US" sz="1200" dirty="0">
                <a:solidFill>
                  <a:srgbClr val="E04F00"/>
                </a:solidFill>
                <a:latin typeface="DM Sans" pitchFamily="34" charset="0"/>
                <a:ea typeface="DM Sans" pitchFamily="34" charset="-122"/>
                <a:cs typeface="DM Sans" pitchFamily="34" charset="-120"/>
              </a:rPr>
              <a:t>risk modulator</a:t>
            </a:r>
            <a:r>
              <a:rPr lang="en-US" sz="1200" dirty="0">
                <a:solidFill>
                  <a:srgbClr val="383838"/>
                </a:solidFill>
                <a:latin typeface="DM Sans" pitchFamily="34" charset="0"/>
                <a:ea typeface="DM Sans" pitchFamily="34" charset="-122"/>
                <a:cs typeface="DM Sans" pitchFamily="34" charset="-120"/>
              </a:rPr>
              <a:t>.</a:t>
            </a:r>
            <a:endParaRPr lang="en-US" sz="1200" dirty="0"/>
          </a:p>
        </p:txBody>
      </p:sp>
      <p:sp>
        <p:nvSpPr>
          <p:cNvPr id="5" name="Text 3">
            <a:extLst>
              <a:ext uri="{FF2B5EF4-FFF2-40B4-BE49-F238E27FC236}">
                <a16:creationId xmlns:a16="http://schemas.microsoft.com/office/drawing/2014/main" id="{12C65D0C-932E-0366-2035-B3E581FA0EEA}"/>
              </a:ext>
            </a:extLst>
          </p:cNvPr>
          <p:cNvSpPr/>
          <p:nvPr/>
        </p:nvSpPr>
        <p:spPr>
          <a:xfrm>
            <a:off x="1620798" y="3383161"/>
            <a:ext cx="11388685" cy="1259681"/>
          </a:xfrm>
          <a:prstGeom prst="rect">
            <a:avLst/>
          </a:prstGeom>
          <a:noFill/>
          <a:ln/>
        </p:spPr>
        <p:txBody>
          <a:bodyPr wrap="squar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The hybrid model operates on a straightforward yet powerful mechanism, assessed at every 5-second bar. All identified momentum signals are executed immediately, ensuring no valuable trading opportunities are foregone. Critically, no trades are skipped, and no confirmation delays are introduced. The classifier's probability output is </a:t>
            </a:r>
            <a:r>
              <a:rPr lang="en-US" sz="1200" b="1" dirty="0">
                <a:solidFill>
                  <a:srgbClr val="383838"/>
                </a:solidFill>
                <a:latin typeface="DM Sans" pitchFamily="34" charset="0"/>
                <a:ea typeface="DM Sans" pitchFamily="34" charset="-122"/>
                <a:cs typeface="DM Sans" pitchFamily="34" charset="-120"/>
              </a:rPr>
              <a:t>exclusively used to scale position size</a:t>
            </a:r>
            <a:r>
              <a:rPr lang="en-US" sz="1200" dirty="0">
                <a:solidFill>
                  <a:srgbClr val="383838"/>
                </a:solidFill>
                <a:latin typeface="DM Sans" pitchFamily="34" charset="0"/>
                <a:ea typeface="DM Sans" pitchFamily="34" charset="-122"/>
                <a:cs typeface="DM Sans" pitchFamily="34" charset="-120"/>
              </a:rPr>
              <a:t>. This methodology meticulously preserves the timing precision that is fundamental to the momentum signal, while simultaneously allowing the confidence level of the prediction to intelligently influence capital allocation, thereby optimising risk exposure.</a:t>
            </a:r>
            <a:endParaRPr lang="en-US" sz="1200" dirty="0"/>
          </a:p>
        </p:txBody>
      </p:sp>
      <p:sp>
        <p:nvSpPr>
          <p:cNvPr id="6" name="Shape 4">
            <a:extLst>
              <a:ext uri="{FF2B5EF4-FFF2-40B4-BE49-F238E27FC236}">
                <a16:creationId xmlns:a16="http://schemas.microsoft.com/office/drawing/2014/main" id="{6CF4C954-5461-83C4-5D74-13EE8DD0D3BF}"/>
              </a:ext>
            </a:extLst>
          </p:cNvPr>
          <p:cNvSpPr/>
          <p:nvPr/>
        </p:nvSpPr>
        <p:spPr>
          <a:xfrm>
            <a:off x="1620798" y="4820007"/>
            <a:ext cx="11388685" cy="2295287"/>
          </a:xfrm>
          <a:prstGeom prst="roundRect">
            <a:avLst>
              <a:gd name="adj" fmla="val 1030"/>
            </a:avLst>
          </a:prstGeom>
          <a:noFill/>
          <a:ln w="7620">
            <a:solidFill>
              <a:srgbClr val="000000">
                <a:alpha val="8000"/>
              </a:srgbClr>
            </a:solidFill>
            <a:prstDash val="solid"/>
          </a:ln>
        </p:spPr>
      </p:sp>
      <p:sp>
        <p:nvSpPr>
          <p:cNvPr id="7" name="Shape 5">
            <a:extLst>
              <a:ext uri="{FF2B5EF4-FFF2-40B4-BE49-F238E27FC236}">
                <a16:creationId xmlns:a16="http://schemas.microsoft.com/office/drawing/2014/main" id="{DD72AA0D-F19A-F793-CD80-02E38DB21BFD}"/>
              </a:ext>
            </a:extLst>
          </p:cNvPr>
          <p:cNvSpPr/>
          <p:nvPr/>
        </p:nvSpPr>
        <p:spPr>
          <a:xfrm>
            <a:off x="1628418" y="4827627"/>
            <a:ext cx="11373445" cy="456009"/>
          </a:xfrm>
          <a:prstGeom prst="rect">
            <a:avLst/>
          </a:prstGeom>
          <a:solidFill>
            <a:srgbClr val="FFFFFF">
              <a:alpha val="4000"/>
            </a:srgbClr>
          </a:solidFill>
          <a:ln/>
        </p:spPr>
      </p:sp>
      <p:sp>
        <p:nvSpPr>
          <p:cNvPr id="8" name="Text 6">
            <a:extLst>
              <a:ext uri="{FF2B5EF4-FFF2-40B4-BE49-F238E27FC236}">
                <a16:creationId xmlns:a16="http://schemas.microsoft.com/office/drawing/2014/main" id="{0145794C-44B5-FEE9-BF02-B03AF74142D9}"/>
              </a:ext>
            </a:extLst>
          </p:cNvPr>
          <p:cNvSpPr/>
          <p:nvPr/>
        </p:nvSpPr>
        <p:spPr>
          <a:xfrm>
            <a:off x="1786176" y="4929664"/>
            <a:ext cx="3093125" cy="251936"/>
          </a:xfrm>
          <a:prstGeom prst="rect">
            <a:avLst/>
          </a:prstGeom>
          <a:noFill/>
          <a:ln/>
        </p:spPr>
        <p:txBody>
          <a:bodyPr wrap="none" lIns="0" tIns="0" rIns="0" bIns="0" rtlCol="0" anchor="t"/>
          <a:lstStyle/>
          <a:p>
            <a:pPr marL="0" indent="0" algn="l">
              <a:lnSpc>
                <a:spcPts val="1950"/>
              </a:lnSpc>
              <a:buNone/>
            </a:pPr>
            <a:r>
              <a:rPr lang="en-US" sz="1200" b="1" dirty="0">
                <a:solidFill>
                  <a:srgbClr val="383838"/>
                </a:solidFill>
                <a:latin typeface="DM Sans" pitchFamily="34" charset="0"/>
                <a:ea typeface="DM Sans" pitchFamily="34" charset="-122"/>
                <a:cs typeface="DM Sans" pitchFamily="34" charset="-120"/>
              </a:rPr>
              <a:t>Metric</a:t>
            </a:r>
            <a:endParaRPr lang="en-US" sz="1200" dirty="0"/>
          </a:p>
        </p:txBody>
      </p:sp>
      <p:sp>
        <p:nvSpPr>
          <p:cNvPr id="9" name="Text 7">
            <a:extLst>
              <a:ext uri="{FF2B5EF4-FFF2-40B4-BE49-F238E27FC236}">
                <a16:creationId xmlns:a16="http://schemas.microsoft.com/office/drawing/2014/main" id="{E61FD5CD-13E5-8574-F1FC-E94F7C37D249}"/>
              </a:ext>
            </a:extLst>
          </p:cNvPr>
          <p:cNvSpPr/>
          <p:nvPr/>
        </p:nvSpPr>
        <p:spPr>
          <a:xfrm>
            <a:off x="5201960" y="4929664"/>
            <a:ext cx="3657957" cy="251936"/>
          </a:xfrm>
          <a:prstGeom prst="rect">
            <a:avLst/>
          </a:prstGeom>
          <a:noFill/>
          <a:ln/>
        </p:spPr>
        <p:txBody>
          <a:bodyPr wrap="none" lIns="0" tIns="0" rIns="0" bIns="0" rtlCol="0" anchor="t"/>
          <a:lstStyle/>
          <a:p>
            <a:pPr marL="0" indent="0" algn="l">
              <a:lnSpc>
                <a:spcPts val="1950"/>
              </a:lnSpc>
              <a:buNone/>
            </a:pPr>
            <a:r>
              <a:rPr lang="en-US" sz="1200" b="1" dirty="0">
                <a:solidFill>
                  <a:srgbClr val="383838"/>
                </a:solidFill>
                <a:latin typeface="DM Sans" pitchFamily="34" charset="0"/>
                <a:ea typeface="DM Sans" pitchFamily="34" charset="-122"/>
                <a:cs typeface="DM Sans" pitchFamily="34" charset="-120"/>
              </a:rPr>
              <a:t>Pure Momentum</a:t>
            </a:r>
            <a:endParaRPr lang="en-US" sz="1200" dirty="0"/>
          </a:p>
        </p:txBody>
      </p:sp>
      <p:sp>
        <p:nvSpPr>
          <p:cNvPr id="10" name="Text 8">
            <a:extLst>
              <a:ext uri="{FF2B5EF4-FFF2-40B4-BE49-F238E27FC236}">
                <a16:creationId xmlns:a16="http://schemas.microsoft.com/office/drawing/2014/main" id="{B602FC06-0C05-2EC3-6736-E5D994052F9B}"/>
              </a:ext>
            </a:extLst>
          </p:cNvPr>
          <p:cNvSpPr/>
          <p:nvPr/>
        </p:nvSpPr>
        <p:spPr>
          <a:xfrm>
            <a:off x="9182576" y="4929664"/>
            <a:ext cx="3661767" cy="251936"/>
          </a:xfrm>
          <a:prstGeom prst="rect">
            <a:avLst/>
          </a:prstGeom>
          <a:noFill/>
          <a:ln/>
        </p:spPr>
        <p:txBody>
          <a:bodyPr wrap="none" lIns="0" tIns="0" rIns="0" bIns="0" rtlCol="0" anchor="t"/>
          <a:lstStyle/>
          <a:p>
            <a:pPr marL="0" indent="0" algn="l">
              <a:lnSpc>
                <a:spcPts val="1950"/>
              </a:lnSpc>
              <a:buNone/>
            </a:pPr>
            <a:r>
              <a:rPr lang="en-US" sz="1200" b="1" dirty="0">
                <a:solidFill>
                  <a:srgbClr val="383838"/>
                </a:solidFill>
                <a:latin typeface="DM Sans" pitchFamily="34" charset="0"/>
                <a:ea typeface="DM Sans" pitchFamily="34" charset="-122"/>
                <a:cs typeface="DM Sans" pitchFamily="34" charset="-120"/>
              </a:rPr>
              <a:t>Hybrid Model</a:t>
            </a:r>
            <a:endParaRPr lang="en-US" sz="1200" dirty="0"/>
          </a:p>
        </p:txBody>
      </p:sp>
      <p:sp>
        <p:nvSpPr>
          <p:cNvPr id="11" name="Shape 9">
            <a:extLst>
              <a:ext uri="{FF2B5EF4-FFF2-40B4-BE49-F238E27FC236}">
                <a16:creationId xmlns:a16="http://schemas.microsoft.com/office/drawing/2014/main" id="{B140CDBE-A126-57A4-16B1-35D9903763F6}"/>
              </a:ext>
            </a:extLst>
          </p:cNvPr>
          <p:cNvSpPr/>
          <p:nvPr/>
        </p:nvSpPr>
        <p:spPr>
          <a:xfrm>
            <a:off x="1628418" y="5283637"/>
            <a:ext cx="11373445" cy="456009"/>
          </a:xfrm>
          <a:prstGeom prst="rect">
            <a:avLst/>
          </a:prstGeom>
          <a:solidFill>
            <a:srgbClr val="000000">
              <a:alpha val="4000"/>
            </a:srgbClr>
          </a:solidFill>
          <a:ln/>
        </p:spPr>
      </p:sp>
      <p:sp>
        <p:nvSpPr>
          <p:cNvPr id="12" name="Text 10">
            <a:extLst>
              <a:ext uri="{FF2B5EF4-FFF2-40B4-BE49-F238E27FC236}">
                <a16:creationId xmlns:a16="http://schemas.microsoft.com/office/drawing/2014/main" id="{DC4113D7-69EF-54E7-9BE7-374E2CF20767}"/>
              </a:ext>
            </a:extLst>
          </p:cNvPr>
          <p:cNvSpPr/>
          <p:nvPr/>
        </p:nvSpPr>
        <p:spPr>
          <a:xfrm>
            <a:off x="1786176" y="5385673"/>
            <a:ext cx="3093125"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Gross Sharpe</a:t>
            </a:r>
            <a:endParaRPr lang="en-US" sz="1200" dirty="0"/>
          </a:p>
        </p:txBody>
      </p:sp>
      <p:sp>
        <p:nvSpPr>
          <p:cNvPr id="13" name="Text 11">
            <a:extLst>
              <a:ext uri="{FF2B5EF4-FFF2-40B4-BE49-F238E27FC236}">
                <a16:creationId xmlns:a16="http://schemas.microsoft.com/office/drawing/2014/main" id="{089FBC35-06D4-D558-B084-4834E424E287}"/>
              </a:ext>
            </a:extLst>
          </p:cNvPr>
          <p:cNvSpPr/>
          <p:nvPr/>
        </p:nvSpPr>
        <p:spPr>
          <a:xfrm>
            <a:off x="5201960" y="5385673"/>
            <a:ext cx="365795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3.84</a:t>
            </a:r>
            <a:endParaRPr lang="en-US" sz="1200" dirty="0"/>
          </a:p>
        </p:txBody>
      </p:sp>
      <p:sp>
        <p:nvSpPr>
          <p:cNvPr id="14" name="Text 12">
            <a:extLst>
              <a:ext uri="{FF2B5EF4-FFF2-40B4-BE49-F238E27FC236}">
                <a16:creationId xmlns:a16="http://schemas.microsoft.com/office/drawing/2014/main" id="{6E01F0E6-E1D0-6048-AFB2-CCF0A8326276}"/>
              </a:ext>
            </a:extLst>
          </p:cNvPr>
          <p:cNvSpPr/>
          <p:nvPr/>
        </p:nvSpPr>
        <p:spPr>
          <a:xfrm>
            <a:off x="9182576" y="5385673"/>
            <a:ext cx="366176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3.57</a:t>
            </a:r>
            <a:endParaRPr lang="en-US" sz="1200" dirty="0"/>
          </a:p>
        </p:txBody>
      </p:sp>
      <p:sp>
        <p:nvSpPr>
          <p:cNvPr id="15" name="Shape 13">
            <a:extLst>
              <a:ext uri="{FF2B5EF4-FFF2-40B4-BE49-F238E27FC236}">
                <a16:creationId xmlns:a16="http://schemas.microsoft.com/office/drawing/2014/main" id="{48C97826-8C23-269A-60B6-687DF2A24548}"/>
              </a:ext>
            </a:extLst>
          </p:cNvPr>
          <p:cNvSpPr/>
          <p:nvPr/>
        </p:nvSpPr>
        <p:spPr>
          <a:xfrm>
            <a:off x="1628418" y="5739646"/>
            <a:ext cx="11373445" cy="456009"/>
          </a:xfrm>
          <a:prstGeom prst="rect">
            <a:avLst/>
          </a:prstGeom>
          <a:solidFill>
            <a:srgbClr val="FFFFFF">
              <a:alpha val="4000"/>
            </a:srgbClr>
          </a:solidFill>
          <a:ln/>
        </p:spPr>
      </p:sp>
      <p:sp>
        <p:nvSpPr>
          <p:cNvPr id="16" name="Text 14">
            <a:extLst>
              <a:ext uri="{FF2B5EF4-FFF2-40B4-BE49-F238E27FC236}">
                <a16:creationId xmlns:a16="http://schemas.microsoft.com/office/drawing/2014/main" id="{3E6A467A-9439-D070-3CD2-A35D59874176}"/>
              </a:ext>
            </a:extLst>
          </p:cNvPr>
          <p:cNvSpPr/>
          <p:nvPr/>
        </p:nvSpPr>
        <p:spPr>
          <a:xfrm>
            <a:off x="1786176" y="5841682"/>
            <a:ext cx="3093125"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Net Sharpe @ 0.5bp</a:t>
            </a:r>
            <a:endParaRPr lang="en-US" sz="1200" dirty="0"/>
          </a:p>
        </p:txBody>
      </p:sp>
      <p:sp>
        <p:nvSpPr>
          <p:cNvPr id="17" name="Text 15">
            <a:extLst>
              <a:ext uri="{FF2B5EF4-FFF2-40B4-BE49-F238E27FC236}">
                <a16:creationId xmlns:a16="http://schemas.microsoft.com/office/drawing/2014/main" id="{3615B36F-1FB4-9D8F-DF1F-F2EE8CAE302F}"/>
              </a:ext>
            </a:extLst>
          </p:cNvPr>
          <p:cNvSpPr/>
          <p:nvPr/>
        </p:nvSpPr>
        <p:spPr>
          <a:xfrm>
            <a:off x="5201960" y="5841682"/>
            <a:ext cx="365795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1.77</a:t>
            </a:r>
            <a:endParaRPr lang="en-US" sz="1200" dirty="0"/>
          </a:p>
        </p:txBody>
      </p:sp>
      <p:sp>
        <p:nvSpPr>
          <p:cNvPr id="18" name="Text 16">
            <a:extLst>
              <a:ext uri="{FF2B5EF4-FFF2-40B4-BE49-F238E27FC236}">
                <a16:creationId xmlns:a16="http://schemas.microsoft.com/office/drawing/2014/main" id="{D3996C90-27A4-0F65-3792-EB587F26E5AA}"/>
              </a:ext>
            </a:extLst>
          </p:cNvPr>
          <p:cNvSpPr/>
          <p:nvPr/>
        </p:nvSpPr>
        <p:spPr>
          <a:xfrm>
            <a:off x="9182576" y="5841682"/>
            <a:ext cx="366176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1.82</a:t>
            </a:r>
            <a:endParaRPr lang="en-US" sz="1200" dirty="0"/>
          </a:p>
        </p:txBody>
      </p:sp>
      <p:sp>
        <p:nvSpPr>
          <p:cNvPr id="19" name="Shape 17">
            <a:extLst>
              <a:ext uri="{FF2B5EF4-FFF2-40B4-BE49-F238E27FC236}">
                <a16:creationId xmlns:a16="http://schemas.microsoft.com/office/drawing/2014/main" id="{524630DF-DC13-3623-6A17-542BE3A40A25}"/>
              </a:ext>
            </a:extLst>
          </p:cNvPr>
          <p:cNvSpPr/>
          <p:nvPr/>
        </p:nvSpPr>
        <p:spPr>
          <a:xfrm>
            <a:off x="1628418" y="6195655"/>
            <a:ext cx="11373445" cy="456009"/>
          </a:xfrm>
          <a:prstGeom prst="rect">
            <a:avLst/>
          </a:prstGeom>
          <a:solidFill>
            <a:srgbClr val="000000">
              <a:alpha val="4000"/>
            </a:srgbClr>
          </a:solidFill>
          <a:ln/>
        </p:spPr>
      </p:sp>
      <p:sp>
        <p:nvSpPr>
          <p:cNvPr id="20" name="Text 18">
            <a:extLst>
              <a:ext uri="{FF2B5EF4-FFF2-40B4-BE49-F238E27FC236}">
                <a16:creationId xmlns:a16="http://schemas.microsoft.com/office/drawing/2014/main" id="{66A80307-374D-9E71-C6E7-D2B89AA79812}"/>
              </a:ext>
            </a:extLst>
          </p:cNvPr>
          <p:cNvSpPr/>
          <p:nvPr/>
        </p:nvSpPr>
        <p:spPr>
          <a:xfrm>
            <a:off x="1786176" y="6297692"/>
            <a:ext cx="3093125"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Net Sharpe @ 1.0bp</a:t>
            </a:r>
            <a:endParaRPr lang="en-US" sz="1200" dirty="0"/>
          </a:p>
        </p:txBody>
      </p:sp>
      <p:sp>
        <p:nvSpPr>
          <p:cNvPr id="21" name="Text 19">
            <a:extLst>
              <a:ext uri="{FF2B5EF4-FFF2-40B4-BE49-F238E27FC236}">
                <a16:creationId xmlns:a16="http://schemas.microsoft.com/office/drawing/2014/main" id="{1B2AC77A-D6AC-3DAC-3017-0DE39C0A8CD0}"/>
              </a:ext>
            </a:extLst>
          </p:cNvPr>
          <p:cNvSpPr/>
          <p:nvPr/>
        </p:nvSpPr>
        <p:spPr>
          <a:xfrm>
            <a:off x="5201960" y="6297692"/>
            <a:ext cx="365795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-0.29</a:t>
            </a:r>
            <a:endParaRPr lang="en-US" sz="1200" dirty="0"/>
          </a:p>
        </p:txBody>
      </p:sp>
      <p:sp>
        <p:nvSpPr>
          <p:cNvPr id="22" name="Text 20">
            <a:extLst>
              <a:ext uri="{FF2B5EF4-FFF2-40B4-BE49-F238E27FC236}">
                <a16:creationId xmlns:a16="http://schemas.microsoft.com/office/drawing/2014/main" id="{9FEFD000-2C3D-392A-FBFA-2C94F623E204}"/>
              </a:ext>
            </a:extLst>
          </p:cNvPr>
          <p:cNvSpPr/>
          <p:nvPr/>
        </p:nvSpPr>
        <p:spPr>
          <a:xfrm>
            <a:off x="9182576" y="6297692"/>
            <a:ext cx="366176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+0.07</a:t>
            </a:r>
            <a:endParaRPr lang="en-US" sz="1200" dirty="0"/>
          </a:p>
        </p:txBody>
      </p:sp>
      <p:sp>
        <p:nvSpPr>
          <p:cNvPr id="23" name="Shape 21">
            <a:extLst>
              <a:ext uri="{FF2B5EF4-FFF2-40B4-BE49-F238E27FC236}">
                <a16:creationId xmlns:a16="http://schemas.microsoft.com/office/drawing/2014/main" id="{6DA973C8-966A-EED9-F05C-258516AD9FA1}"/>
              </a:ext>
            </a:extLst>
          </p:cNvPr>
          <p:cNvSpPr/>
          <p:nvPr/>
        </p:nvSpPr>
        <p:spPr>
          <a:xfrm>
            <a:off x="1628418" y="6651665"/>
            <a:ext cx="11373445" cy="456009"/>
          </a:xfrm>
          <a:prstGeom prst="rect">
            <a:avLst/>
          </a:prstGeom>
          <a:solidFill>
            <a:srgbClr val="FFFFFF">
              <a:alpha val="4000"/>
            </a:srgbClr>
          </a:solidFill>
          <a:ln/>
        </p:spPr>
      </p:sp>
      <p:sp>
        <p:nvSpPr>
          <p:cNvPr id="24" name="Text 22">
            <a:extLst>
              <a:ext uri="{FF2B5EF4-FFF2-40B4-BE49-F238E27FC236}">
                <a16:creationId xmlns:a16="http://schemas.microsoft.com/office/drawing/2014/main" id="{3BFCEC71-3FFC-79BE-E600-D4DB39522FFB}"/>
              </a:ext>
            </a:extLst>
          </p:cNvPr>
          <p:cNvSpPr/>
          <p:nvPr/>
        </p:nvSpPr>
        <p:spPr>
          <a:xfrm>
            <a:off x="1786176" y="6753701"/>
            <a:ext cx="3093125"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Trades per Day</a:t>
            </a:r>
            <a:endParaRPr lang="en-US" sz="1200" dirty="0"/>
          </a:p>
        </p:txBody>
      </p:sp>
      <p:sp>
        <p:nvSpPr>
          <p:cNvPr id="25" name="Text 23">
            <a:extLst>
              <a:ext uri="{FF2B5EF4-FFF2-40B4-BE49-F238E27FC236}">
                <a16:creationId xmlns:a16="http://schemas.microsoft.com/office/drawing/2014/main" id="{659DBA57-048E-0DD5-009B-9D7C1C97A6E8}"/>
              </a:ext>
            </a:extLst>
          </p:cNvPr>
          <p:cNvSpPr/>
          <p:nvPr/>
        </p:nvSpPr>
        <p:spPr>
          <a:xfrm>
            <a:off x="5201960" y="6753701"/>
            <a:ext cx="365795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~5.07</a:t>
            </a:r>
            <a:endParaRPr lang="en-US" sz="1200" dirty="0"/>
          </a:p>
        </p:txBody>
      </p:sp>
      <p:sp>
        <p:nvSpPr>
          <p:cNvPr id="26" name="Text 24">
            <a:extLst>
              <a:ext uri="{FF2B5EF4-FFF2-40B4-BE49-F238E27FC236}">
                <a16:creationId xmlns:a16="http://schemas.microsoft.com/office/drawing/2014/main" id="{7BCB1A2A-4F74-2DD5-F301-08F474CAD2D9}"/>
              </a:ext>
            </a:extLst>
          </p:cNvPr>
          <p:cNvSpPr/>
          <p:nvPr/>
        </p:nvSpPr>
        <p:spPr>
          <a:xfrm>
            <a:off x="9182576" y="6753701"/>
            <a:ext cx="3661767" cy="251936"/>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~4.57</a:t>
            </a:r>
            <a:endParaRPr lang="en-US" sz="1200" dirty="0"/>
          </a:p>
        </p:txBody>
      </p:sp>
      <p:sp>
        <p:nvSpPr>
          <p:cNvPr id="27" name="Text 25">
            <a:extLst>
              <a:ext uri="{FF2B5EF4-FFF2-40B4-BE49-F238E27FC236}">
                <a16:creationId xmlns:a16="http://schemas.microsoft.com/office/drawing/2014/main" id="{388E5B37-4F99-38ED-EB6D-44D3AFBF2AFD}"/>
              </a:ext>
            </a:extLst>
          </p:cNvPr>
          <p:cNvSpPr/>
          <p:nvPr/>
        </p:nvSpPr>
        <p:spPr>
          <a:xfrm>
            <a:off x="1620798" y="7292459"/>
            <a:ext cx="11388685" cy="503873"/>
          </a:xfrm>
          <a:prstGeom prst="rect">
            <a:avLst/>
          </a:prstGeom>
          <a:noFill/>
          <a:ln/>
        </p:spPr>
        <p:txBody>
          <a:bodyPr wrap="squar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The hybrid model distinguishes itself not by predicting superior trades, but by </a:t>
            </a:r>
            <a:r>
              <a:rPr lang="en-US" sz="1200" dirty="0">
                <a:solidFill>
                  <a:srgbClr val="E04F00"/>
                </a:solidFill>
                <a:latin typeface="DM Sans" pitchFamily="34" charset="0"/>
                <a:ea typeface="DM Sans" pitchFamily="34" charset="-122"/>
                <a:cs typeface="DM Sans" pitchFamily="34" charset="-120"/>
              </a:rPr>
              <a:t>allocating risk more intelligently</a:t>
            </a:r>
            <a:r>
              <a:rPr lang="en-US" sz="1200" dirty="0">
                <a:solidFill>
                  <a:srgbClr val="383838"/>
                </a:solidFill>
                <a:latin typeface="DM Sans" pitchFamily="34" charset="0"/>
                <a:ea typeface="DM Sans" pitchFamily="34" charset="-122"/>
                <a:cs typeface="DM Sans" pitchFamily="34" charset="-120"/>
              </a:rPr>
              <a:t> across the same set of trades, thereby enhancing overall strategy robustness in a cost-sensitive environment.</a:t>
            </a:r>
            <a:endParaRPr lang="en-US" sz="1200" dirty="0"/>
          </a:p>
        </p:txBody>
      </p:sp>
    </p:spTree>
    <p:extLst>
      <p:ext uri="{BB962C8B-B14F-4D97-AF65-F5344CB8AC3E}">
        <p14:creationId xmlns:p14="http://schemas.microsoft.com/office/powerpoint/2010/main" val="50200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F150F4E-4B09-9F94-8BC6-B43877DC534F}"/>
              </a:ext>
            </a:extLst>
          </p:cNvPr>
          <p:cNvSpPr/>
          <p:nvPr/>
        </p:nvSpPr>
        <p:spPr>
          <a:xfrm>
            <a:off x="2999184" y="400764"/>
            <a:ext cx="8632031" cy="783669"/>
          </a:xfrm>
          <a:prstGeom prst="rect">
            <a:avLst/>
          </a:prstGeom>
          <a:noFill/>
          <a:ln/>
        </p:spPr>
        <p:txBody>
          <a:bodyPr wrap="square" lIns="0" tIns="0" rIns="0" bIns="0" rtlCol="0" anchor="t"/>
          <a:lstStyle/>
          <a:p>
            <a:pPr marL="0" indent="0" algn="l">
              <a:lnSpc>
                <a:spcPts val="3050"/>
              </a:lnSpc>
              <a:buNone/>
            </a:pPr>
            <a:r>
              <a:rPr lang="en-US" sz="2450" dirty="0">
                <a:solidFill>
                  <a:srgbClr val="020202"/>
                </a:solidFill>
                <a:latin typeface="PT Serif" pitchFamily="34" charset="0"/>
                <a:ea typeface="PT Serif" pitchFamily="34" charset="-122"/>
                <a:cs typeface="PT Serif" pitchFamily="34" charset="-120"/>
              </a:rPr>
              <a:t>Concave Probability-Weighted Sizing: Preserving Alpha Under Costs</a:t>
            </a:r>
            <a:endParaRPr lang="en-US" sz="2450" dirty="0"/>
          </a:p>
        </p:txBody>
      </p:sp>
      <p:sp>
        <p:nvSpPr>
          <p:cNvPr id="5" name="Text 1">
            <a:extLst>
              <a:ext uri="{FF2B5EF4-FFF2-40B4-BE49-F238E27FC236}">
                <a16:creationId xmlns:a16="http://schemas.microsoft.com/office/drawing/2014/main" id="{9D358464-68A7-0938-F102-6805CBE6086F}"/>
              </a:ext>
            </a:extLst>
          </p:cNvPr>
          <p:cNvSpPr/>
          <p:nvPr/>
        </p:nvSpPr>
        <p:spPr>
          <a:xfrm>
            <a:off x="2999184" y="1423154"/>
            <a:ext cx="8632031" cy="381952"/>
          </a:xfrm>
          <a:prstGeom prst="rect">
            <a:avLst/>
          </a:prstGeom>
          <a:noFill/>
          <a:ln/>
        </p:spPr>
        <p:txBody>
          <a:bodyPr wrap="squar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The journey from a marginal strategy to a robust one necessitated a final, crucial optimisation: the refinement of our position sizing mechanism. Initial attempts at linear probability sizing, where position size was directly proportional to the classifier's predictive probability, proved to be </a:t>
            </a:r>
            <a:r>
              <a:rPr lang="en-US" sz="900" dirty="0">
                <a:solidFill>
                  <a:srgbClr val="E04F00"/>
                </a:solidFill>
                <a:latin typeface="DM Sans" pitchFamily="34" charset="0"/>
                <a:ea typeface="DM Sans" pitchFamily="34" charset="-122"/>
                <a:cs typeface="DM Sans" pitchFamily="34" charset="-120"/>
              </a:rPr>
              <a:t>excessively punitive</a:t>
            </a:r>
            <a:r>
              <a:rPr lang="en-US" sz="900" dirty="0">
                <a:solidFill>
                  <a:srgbClr val="383838"/>
                </a:solidFill>
                <a:latin typeface="DM Sans" pitchFamily="34" charset="0"/>
                <a:ea typeface="DM Sans" pitchFamily="34" charset="-122"/>
                <a:cs typeface="DM Sans" pitchFamily="34" charset="-120"/>
              </a:rPr>
              <a:t>.</a:t>
            </a:r>
            <a:endParaRPr lang="en-US" sz="900" dirty="0"/>
          </a:p>
        </p:txBody>
      </p:sp>
      <p:sp>
        <p:nvSpPr>
          <p:cNvPr id="6" name="Text 2">
            <a:extLst>
              <a:ext uri="{FF2B5EF4-FFF2-40B4-BE49-F238E27FC236}">
                <a16:creationId xmlns:a16="http://schemas.microsoft.com/office/drawing/2014/main" id="{918E8DA7-8134-CD77-71ED-A4FD65A3E6F1}"/>
              </a:ext>
            </a:extLst>
          </p:cNvPr>
          <p:cNvSpPr/>
          <p:nvPr/>
        </p:nvSpPr>
        <p:spPr>
          <a:xfrm>
            <a:off x="2999184" y="1939409"/>
            <a:ext cx="8632031" cy="572929"/>
          </a:xfrm>
          <a:prstGeom prst="rect">
            <a:avLst/>
          </a:prstGeom>
          <a:noFill/>
          <a:ln/>
        </p:spPr>
        <p:txBody>
          <a:bodyPr wrap="squar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Under this linear approach, signals with mid-range confidence were severely downsized, leading to a significant collapse in gross exposure. The undesirable consequence was a reduction in alpha that was disproportionately faster than the reduction in trading costs, undermining the strategy's overall effectiveness. This highlighted the need for a more nuanced approach to capital allocation.</a:t>
            </a:r>
            <a:endParaRPr lang="en-US" sz="900" dirty="0"/>
          </a:p>
        </p:txBody>
      </p:sp>
      <p:sp>
        <p:nvSpPr>
          <p:cNvPr id="8" name="Text 3">
            <a:extLst>
              <a:ext uri="{FF2B5EF4-FFF2-40B4-BE49-F238E27FC236}">
                <a16:creationId xmlns:a16="http://schemas.microsoft.com/office/drawing/2014/main" id="{8B1CF70F-7711-C541-2CB9-D0E904B748B7}"/>
              </a:ext>
            </a:extLst>
          </p:cNvPr>
          <p:cNvSpPr/>
          <p:nvPr/>
        </p:nvSpPr>
        <p:spPr>
          <a:xfrm>
            <a:off x="2999184" y="2646640"/>
            <a:ext cx="8632031" cy="572929"/>
          </a:xfrm>
          <a:prstGeom prst="rect">
            <a:avLst/>
          </a:prstGeom>
          <a:noFill/>
          <a:ln/>
        </p:spPr>
        <p:txBody>
          <a:bodyPr wrap="squar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The final model employs a </a:t>
            </a:r>
            <a:r>
              <a:rPr lang="en-US" sz="900" dirty="0">
                <a:solidFill>
                  <a:srgbClr val="E04F00"/>
                </a:solidFill>
                <a:latin typeface="DM Sans" pitchFamily="34" charset="0"/>
                <a:ea typeface="DM Sans" pitchFamily="34" charset="-122"/>
                <a:cs typeface="DM Sans" pitchFamily="34" charset="-120"/>
              </a:rPr>
              <a:t>concave transformation</a:t>
            </a:r>
            <a:r>
              <a:rPr lang="en-US" sz="900" dirty="0">
                <a:solidFill>
                  <a:srgbClr val="383838"/>
                </a:solidFill>
                <a:latin typeface="DM Sans" pitchFamily="34" charset="0"/>
                <a:ea typeface="DM Sans" pitchFamily="34" charset="-122"/>
                <a:cs typeface="DM Sans" pitchFamily="34" charset="-120"/>
              </a:rPr>
              <a:t> for probability-weighted sizing. Instead of a direct linear relationship (position ∝ probability), the model now utilises a concave function where position ∝ √(scaled probability). This critical adjustment alters how confidence translates into capital allocation, yielding a more favourable outcome:</a:t>
            </a:r>
            <a:endParaRPr lang="en-US" sz="900" dirty="0"/>
          </a:p>
        </p:txBody>
      </p:sp>
      <p:sp>
        <p:nvSpPr>
          <p:cNvPr id="9" name="Text 4">
            <a:extLst>
              <a:ext uri="{FF2B5EF4-FFF2-40B4-BE49-F238E27FC236}">
                <a16:creationId xmlns:a16="http://schemas.microsoft.com/office/drawing/2014/main" id="{74D8E01C-FAE4-419A-E5F4-3E36902CBFC2}"/>
              </a:ext>
            </a:extLst>
          </p:cNvPr>
          <p:cNvSpPr/>
          <p:nvPr/>
        </p:nvSpPr>
        <p:spPr>
          <a:xfrm>
            <a:off x="2999184" y="3353872"/>
            <a:ext cx="8632031" cy="190976"/>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383838"/>
                </a:solidFill>
                <a:latin typeface="DM Sans" pitchFamily="34" charset="0"/>
                <a:ea typeface="DM Sans" pitchFamily="34" charset="-122"/>
                <a:cs typeface="DM Sans" pitchFamily="34" charset="-120"/>
              </a:rPr>
              <a:t>Low-confidence signals are </a:t>
            </a:r>
            <a:r>
              <a:rPr lang="en-US" sz="900" b="1" dirty="0">
                <a:solidFill>
                  <a:srgbClr val="383838"/>
                </a:solidFill>
                <a:latin typeface="DM Sans" pitchFamily="34" charset="0"/>
                <a:ea typeface="DM Sans" pitchFamily="34" charset="-122"/>
                <a:cs typeface="DM Sans" pitchFamily="34" charset="-120"/>
              </a:rPr>
              <a:t>aggressively de-risked</a:t>
            </a:r>
            <a:r>
              <a:rPr lang="en-US" sz="900" dirty="0">
                <a:solidFill>
                  <a:srgbClr val="383838"/>
                </a:solidFill>
                <a:latin typeface="DM Sans" pitchFamily="34" charset="0"/>
                <a:ea typeface="DM Sans" pitchFamily="34" charset="-122"/>
                <a:cs typeface="DM Sans" pitchFamily="34" charset="-120"/>
              </a:rPr>
              <a:t>, mitigating potential losses from less certain predictions.</a:t>
            </a:r>
            <a:endParaRPr lang="en-US" sz="900" dirty="0"/>
          </a:p>
        </p:txBody>
      </p:sp>
      <p:sp>
        <p:nvSpPr>
          <p:cNvPr id="10" name="Text 5">
            <a:extLst>
              <a:ext uri="{FF2B5EF4-FFF2-40B4-BE49-F238E27FC236}">
                <a16:creationId xmlns:a16="http://schemas.microsoft.com/office/drawing/2014/main" id="{9270CE11-DBF9-C9C1-3CB1-50732B84F89F}"/>
              </a:ext>
            </a:extLst>
          </p:cNvPr>
          <p:cNvSpPr/>
          <p:nvPr/>
        </p:nvSpPr>
        <p:spPr>
          <a:xfrm>
            <a:off x="2999184" y="3586639"/>
            <a:ext cx="8632031" cy="190976"/>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383838"/>
                </a:solidFill>
                <a:latin typeface="DM Sans" pitchFamily="34" charset="0"/>
                <a:ea typeface="DM Sans" pitchFamily="34" charset="-122"/>
                <a:cs typeface="DM Sans" pitchFamily="34" charset="-120"/>
              </a:rPr>
              <a:t>Mid-confidence signals </a:t>
            </a:r>
            <a:r>
              <a:rPr lang="en-US" sz="900" b="1" dirty="0">
                <a:solidFill>
                  <a:srgbClr val="383838"/>
                </a:solidFill>
                <a:latin typeface="DM Sans" pitchFamily="34" charset="0"/>
                <a:ea typeface="DM Sans" pitchFamily="34" charset="-122"/>
                <a:cs typeface="DM Sans" pitchFamily="34" charset="-120"/>
              </a:rPr>
              <a:t>retain meaningful exposure</a:t>
            </a:r>
            <a:r>
              <a:rPr lang="en-US" sz="900" dirty="0">
                <a:solidFill>
                  <a:srgbClr val="383838"/>
                </a:solidFill>
                <a:latin typeface="DM Sans" pitchFamily="34" charset="0"/>
                <a:ea typeface="DM Sans" pitchFamily="34" charset="-122"/>
                <a:cs typeface="DM Sans" pitchFamily="34" charset="-120"/>
              </a:rPr>
              <a:t>, preventing the premature erosion of alpha.</a:t>
            </a:r>
            <a:endParaRPr lang="en-US" sz="900" dirty="0"/>
          </a:p>
        </p:txBody>
      </p:sp>
      <p:sp>
        <p:nvSpPr>
          <p:cNvPr id="11" name="Text 6">
            <a:extLst>
              <a:ext uri="{FF2B5EF4-FFF2-40B4-BE49-F238E27FC236}">
                <a16:creationId xmlns:a16="http://schemas.microsoft.com/office/drawing/2014/main" id="{80B9B56F-383F-657B-A241-A651BC634171}"/>
              </a:ext>
            </a:extLst>
          </p:cNvPr>
          <p:cNvSpPr/>
          <p:nvPr/>
        </p:nvSpPr>
        <p:spPr>
          <a:xfrm>
            <a:off x="2999184" y="3819406"/>
            <a:ext cx="8632031" cy="190976"/>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383838"/>
                </a:solidFill>
                <a:latin typeface="DM Sans" pitchFamily="34" charset="0"/>
                <a:ea typeface="DM Sans" pitchFamily="34" charset="-122"/>
                <a:cs typeface="DM Sans" pitchFamily="34" charset="-120"/>
              </a:rPr>
              <a:t>High-confidence signals remain </a:t>
            </a:r>
            <a:r>
              <a:rPr lang="en-US" sz="900" b="1" dirty="0">
                <a:solidFill>
                  <a:srgbClr val="383838"/>
                </a:solidFill>
                <a:latin typeface="DM Sans" pitchFamily="34" charset="0"/>
                <a:ea typeface="DM Sans" pitchFamily="34" charset="-122"/>
                <a:cs typeface="DM Sans" pitchFamily="34" charset="-120"/>
              </a:rPr>
              <a:t>near full size</a:t>
            </a:r>
            <a:r>
              <a:rPr lang="en-US" sz="900" dirty="0">
                <a:solidFill>
                  <a:srgbClr val="383838"/>
                </a:solidFill>
                <a:latin typeface="DM Sans" pitchFamily="34" charset="0"/>
                <a:ea typeface="DM Sans" pitchFamily="34" charset="-122"/>
                <a:cs typeface="DM Sans" pitchFamily="34" charset="-120"/>
              </a:rPr>
              <a:t>, capitalising on the most reliable predictions.</a:t>
            </a:r>
            <a:endParaRPr lang="en-US" sz="900" dirty="0"/>
          </a:p>
        </p:txBody>
      </p:sp>
      <p:sp>
        <p:nvSpPr>
          <p:cNvPr id="12" name="Text 7">
            <a:extLst>
              <a:ext uri="{FF2B5EF4-FFF2-40B4-BE49-F238E27FC236}">
                <a16:creationId xmlns:a16="http://schemas.microsoft.com/office/drawing/2014/main" id="{489C8F61-9020-AECC-4771-78E90D815E12}"/>
              </a:ext>
            </a:extLst>
          </p:cNvPr>
          <p:cNvSpPr/>
          <p:nvPr/>
        </p:nvSpPr>
        <p:spPr>
          <a:xfrm>
            <a:off x="2999184" y="4144685"/>
            <a:ext cx="8632031" cy="572929"/>
          </a:xfrm>
          <a:prstGeom prst="rect">
            <a:avLst/>
          </a:prstGeom>
          <a:noFill/>
          <a:ln/>
        </p:spPr>
        <p:txBody>
          <a:bodyPr wrap="squar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This concave weighting mechanism accurately reflects the reality of </a:t>
            </a:r>
            <a:r>
              <a:rPr lang="en-US" sz="900" b="1" dirty="0">
                <a:solidFill>
                  <a:srgbClr val="383838"/>
                </a:solidFill>
                <a:latin typeface="DM Sans" pitchFamily="34" charset="0"/>
                <a:ea typeface="DM Sans" pitchFamily="34" charset="-122"/>
                <a:cs typeface="DM Sans" pitchFamily="34" charset="-120"/>
              </a:rPr>
              <a:t>weak-but-consistent predictive power</a:t>
            </a:r>
            <a:r>
              <a:rPr lang="en-US" sz="900" dirty="0">
                <a:solidFill>
                  <a:srgbClr val="383838"/>
                </a:solidFill>
                <a:latin typeface="DM Sans" pitchFamily="34" charset="0"/>
                <a:ea typeface="DM Sans" pitchFamily="34" charset="-122"/>
                <a:cs typeface="DM Sans" pitchFamily="34" charset="-120"/>
              </a:rPr>
              <a:t>. Furthermore, a soft exposure cap is implemented, limiting the maximum absolute position to 0.95. This prevents undesirable tail concentration in highly confident scenarios without introducing any discontinuities or timing distortions into the execution process.</a:t>
            </a:r>
            <a:endParaRPr lang="en-US" sz="900" dirty="0"/>
          </a:p>
        </p:txBody>
      </p:sp>
      <p:sp>
        <p:nvSpPr>
          <p:cNvPr id="13" name="Shape 8">
            <a:extLst>
              <a:ext uri="{FF2B5EF4-FFF2-40B4-BE49-F238E27FC236}">
                <a16:creationId xmlns:a16="http://schemas.microsoft.com/office/drawing/2014/main" id="{7BA8F1EF-1680-534F-4587-89E9B9723C83}"/>
              </a:ext>
            </a:extLst>
          </p:cNvPr>
          <p:cNvSpPr/>
          <p:nvPr/>
        </p:nvSpPr>
        <p:spPr>
          <a:xfrm>
            <a:off x="2999184" y="4851916"/>
            <a:ext cx="8632031" cy="2460546"/>
          </a:xfrm>
          <a:prstGeom prst="roundRect">
            <a:avLst>
              <a:gd name="adj" fmla="val 728"/>
            </a:avLst>
          </a:prstGeom>
          <a:noFill/>
          <a:ln w="7620">
            <a:solidFill>
              <a:srgbClr val="000000">
                <a:alpha val="8000"/>
              </a:srgbClr>
            </a:solidFill>
            <a:prstDash val="solid"/>
          </a:ln>
        </p:spPr>
      </p:sp>
      <p:sp>
        <p:nvSpPr>
          <p:cNvPr id="14" name="Shape 9">
            <a:extLst>
              <a:ext uri="{FF2B5EF4-FFF2-40B4-BE49-F238E27FC236}">
                <a16:creationId xmlns:a16="http://schemas.microsoft.com/office/drawing/2014/main" id="{B27FA708-441E-08CE-D162-2B713DB6CA36}"/>
              </a:ext>
            </a:extLst>
          </p:cNvPr>
          <p:cNvSpPr/>
          <p:nvPr/>
        </p:nvSpPr>
        <p:spPr>
          <a:xfrm>
            <a:off x="3006804" y="4859536"/>
            <a:ext cx="8616791" cy="349329"/>
          </a:xfrm>
          <a:prstGeom prst="rect">
            <a:avLst/>
          </a:prstGeom>
          <a:solidFill>
            <a:srgbClr val="FFFFFF">
              <a:alpha val="4000"/>
            </a:srgbClr>
          </a:solidFill>
          <a:ln/>
        </p:spPr>
      </p:sp>
      <p:sp>
        <p:nvSpPr>
          <p:cNvPr id="15" name="Text 10">
            <a:extLst>
              <a:ext uri="{FF2B5EF4-FFF2-40B4-BE49-F238E27FC236}">
                <a16:creationId xmlns:a16="http://schemas.microsoft.com/office/drawing/2014/main" id="{34B396A4-E593-F93B-5536-74265CFD18AD}"/>
              </a:ext>
            </a:extLst>
          </p:cNvPr>
          <p:cNvSpPr/>
          <p:nvPr/>
        </p:nvSpPr>
        <p:spPr>
          <a:xfrm>
            <a:off x="3126105" y="4938713"/>
            <a:ext cx="4065984" cy="190976"/>
          </a:xfrm>
          <a:prstGeom prst="rect">
            <a:avLst/>
          </a:prstGeom>
          <a:noFill/>
          <a:ln/>
        </p:spPr>
        <p:txBody>
          <a:bodyPr wrap="none" lIns="0" tIns="0" rIns="0" bIns="0" rtlCol="0" anchor="t"/>
          <a:lstStyle/>
          <a:p>
            <a:pPr marL="0" indent="0" algn="l">
              <a:lnSpc>
                <a:spcPts val="1500"/>
              </a:lnSpc>
              <a:buNone/>
            </a:pPr>
            <a:r>
              <a:rPr lang="en-US" sz="900" b="1" dirty="0">
                <a:solidFill>
                  <a:srgbClr val="383838"/>
                </a:solidFill>
                <a:latin typeface="DM Sans" pitchFamily="34" charset="0"/>
                <a:ea typeface="DM Sans" pitchFamily="34" charset="-122"/>
                <a:cs typeface="DM Sans" pitchFamily="34" charset="-120"/>
              </a:rPr>
              <a:t>Metric</a:t>
            </a:r>
            <a:endParaRPr lang="en-US" sz="900" dirty="0"/>
          </a:p>
        </p:txBody>
      </p:sp>
      <p:sp>
        <p:nvSpPr>
          <p:cNvPr id="16" name="Text 11">
            <a:extLst>
              <a:ext uri="{FF2B5EF4-FFF2-40B4-BE49-F238E27FC236}">
                <a16:creationId xmlns:a16="http://schemas.microsoft.com/office/drawing/2014/main" id="{A4E0BFF3-88FB-9CA1-9097-A65200FF1D67}"/>
              </a:ext>
            </a:extLst>
          </p:cNvPr>
          <p:cNvSpPr/>
          <p:nvPr/>
        </p:nvSpPr>
        <p:spPr>
          <a:xfrm>
            <a:off x="7438311" y="4938713"/>
            <a:ext cx="4065984" cy="190976"/>
          </a:xfrm>
          <a:prstGeom prst="rect">
            <a:avLst/>
          </a:prstGeom>
          <a:noFill/>
          <a:ln/>
        </p:spPr>
        <p:txBody>
          <a:bodyPr wrap="none" lIns="0" tIns="0" rIns="0" bIns="0" rtlCol="0" anchor="t"/>
          <a:lstStyle/>
          <a:p>
            <a:pPr marL="0" indent="0" algn="l">
              <a:lnSpc>
                <a:spcPts val="1500"/>
              </a:lnSpc>
              <a:buNone/>
            </a:pPr>
            <a:r>
              <a:rPr lang="en-US" sz="900" b="1" dirty="0">
                <a:solidFill>
                  <a:srgbClr val="383838"/>
                </a:solidFill>
                <a:latin typeface="DM Sans" pitchFamily="34" charset="0"/>
                <a:ea typeface="DM Sans" pitchFamily="34" charset="-122"/>
                <a:cs typeface="DM Sans" pitchFamily="34" charset="-120"/>
              </a:rPr>
              <a:t>Value</a:t>
            </a:r>
            <a:endParaRPr lang="en-US" sz="900" dirty="0"/>
          </a:p>
        </p:txBody>
      </p:sp>
      <p:sp>
        <p:nvSpPr>
          <p:cNvPr id="17" name="Shape 12">
            <a:extLst>
              <a:ext uri="{FF2B5EF4-FFF2-40B4-BE49-F238E27FC236}">
                <a16:creationId xmlns:a16="http://schemas.microsoft.com/office/drawing/2014/main" id="{D081DE9D-22E3-CF47-416B-526B659E4BAE}"/>
              </a:ext>
            </a:extLst>
          </p:cNvPr>
          <p:cNvSpPr/>
          <p:nvPr/>
        </p:nvSpPr>
        <p:spPr>
          <a:xfrm>
            <a:off x="3006804" y="5208865"/>
            <a:ext cx="8616791" cy="349329"/>
          </a:xfrm>
          <a:prstGeom prst="rect">
            <a:avLst/>
          </a:prstGeom>
          <a:solidFill>
            <a:srgbClr val="000000">
              <a:alpha val="4000"/>
            </a:srgbClr>
          </a:solidFill>
          <a:ln/>
        </p:spPr>
      </p:sp>
      <p:sp>
        <p:nvSpPr>
          <p:cNvPr id="18" name="Text 13">
            <a:extLst>
              <a:ext uri="{FF2B5EF4-FFF2-40B4-BE49-F238E27FC236}">
                <a16:creationId xmlns:a16="http://schemas.microsoft.com/office/drawing/2014/main" id="{BD9DD970-E1CC-4A9C-9A0B-1A3FE5899D18}"/>
              </a:ext>
            </a:extLst>
          </p:cNvPr>
          <p:cNvSpPr/>
          <p:nvPr/>
        </p:nvSpPr>
        <p:spPr>
          <a:xfrm>
            <a:off x="3126105" y="5288042"/>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Gross Sharpe</a:t>
            </a:r>
            <a:endParaRPr lang="en-US" sz="900" dirty="0"/>
          </a:p>
        </p:txBody>
      </p:sp>
      <p:sp>
        <p:nvSpPr>
          <p:cNvPr id="19" name="Text 14">
            <a:extLst>
              <a:ext uri="{FF2B5EF4-FFF2-40B4-BE49-F238E27FC236}">
                <a16:creationId xmlns:a16="http://schemas.microsoft.com/office/drawing/2014/main" id="{326EB10D-EA3D-54B9-40EF-15C63AFF5289}"/>
              </a:ext>
            </a:extLst>
          </p:cNvPr>
          <p:cNvSpPr/>
          <p:nvPr/>
        </p:nvSpPr>
        <p:spPr>
          <a:xfrm>
            <a:off x="7438311" y="5288042"/>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3.81</a:t>
            </a:r>
            <a:endParaRPr lang="en-US" sz="900" dirty="0"/>
          </a:p>
        </p:txBody>
      </p:sp>
      <p:sp>
        <p:nvSpPr>
          <p:cNvPr id="20" name="Shape 15">
            <a:extLst>
              <a:ext uri="{FF2B5EF4-FFF2-40B4-BE49-F238E27FC236}">
                <a16:creationId xmlns:a16="http://schemas.microsoft.com/office/drawing/2014/main" id="{3B17A103-694A-15D8-0E86-BEC33B6A6C3B}"/>
              </a:ext>
            </a:extLst>
          </p:cNvPr>
          <p:cNvSpPr/>
          <p:nvPr/>
        </p:nvSpPr>
        <p:spPr>
          <a:xfrm>
            <a:off x="3006804" y="5558195"/>
            <a:ext cx="8616791" cy="349329"/>
          </a:xfrm>
          <a:prstGeom prst="rect">
            <a:avLst/>
          </a:prstGeom>
          <a:solidFill>
            <a:srgbClr val="FFFFFF">
              <a:alpha val="4000"/>
            </a:srgbClr>
          </a:solidFill>
          <a:ln/>
        </p:spPr>
      </p:sp>
      <p:sp>
        <p:nvSpPr>
          <p:cNvPr id="21" name="Text 16">
            <a:extLst>
              <a:ext uri="{FF2B5EF4-FFF2-40B4-BE49-F238E27FC236}">
                <a16:creationId xmlns:a16="http://schemas.microsoft.com/office/drawing/2014/main" id="{2B1AFFB3-3E87-7916-7CCF-94123752DDF1}"/>
              </a:ext>
            </a:extLst>
          </p:cNvPr>
          <p:cNvSpPr/>
          <p:nvPr/>
        </p:nvSpPr>
        <p:spPr>
          <a:xfrm>
            <a:off x="3126105" y="5637371"/>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Net Sharpe @ 0.5bp</a:t>
            </a:r>
            <a:endParaRPr lang="en-US" sz="900" dirty="0"/>
          </a:p>
        </p:txBody>
      </p:sp>
      <p:sp>
        <p:nvSpPr>
          <p:cNvPr id="22" name="Text 17">
            <a:extLst>
              <a:ext uri="{FF2B5EF4-FFF2-40B4-BE49-F238E27FC236}">
                <a16:creationId xmlns:a16="http://schemas.microsoft.com/office/drawing/2014/main" id="{6096EAAB-32F6-D847-7A9A-F4147F1EE7ED}"/>
              </a:ext>
            </a:extLst>
          </p:cNvPr>
          <p:cNvSpPr/>
          <p:nvPr/>
        </p:nvSpPr>
        <p:spPr>
          <a:xfrm>
            <a:off x="7438311" y="5637371"/>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1.99</a:t>
            </a:r>
            <a:endParaRPr lang="en-US" sz="900" dirty="0"/>
          </a:p>
        </p:txBody>
      </p:sp>
      <p:sp>
        <p:nvSpPr>
          <p:cNvPr id="23" name="Shape 18">
            <a:extLst>
              <a:ext uri="{FF2B5EF4-FFF2-40B4-BE49-F238E27FC236}">
                <a16:creationId xmlns:a16="http://schemas.microsoft.com/office/drawing/2014/main" id="{4F6F7621-E0C5-5964-C819-EA1E12A55E81}"/>
              </a:ext>
            </a:extLst>
          </p:cNvPr>
          <p:cNvSpPr/>
          <p:nvPr/>
        </p:nvSpPr>
        <p:spPr>
          <a:xfrm>
            <a:off x="3006804" y="5907524"/>
            <a:ext cx="8616791" cy="349329"/>
          </a:xfrm>
          <a:prstGeom prst="rect">
            <a:avLst/>
          </a:prstGeom>
          <a:solidFill>
            <a:srgbClr val="000000">
              <a:alpha val="4000"/>
            </a:srgbClr>
          </a:solidFill>
          <a:ln/>
        </p:spPr>
      </p:sp>
      <p:sp>
        <p:nvSpPr>
          <p:cNvPr id="24" name="Text 19">
            <a:extLst>
              <a:ext uri="{FF2B5EF4-FFF2-40B4-BE49-F238E27FC236}">
                <a16:creationId xmlns:a16="http://schemas.microsoft.com/office/drawing/2014/main" id="{6A3942EB-EED0-1617-53B5-1098D1AD1A33}"/>
              </a:ext>
            </a:extLst>
          </p:cNvPr>
          <p:cNvSpPr/>
          <p:nvPr/>
        </p:nvSpPr>
        <p:spPr>
          <a:xfrm>
            <a:off x="3126105" y="5986701"/>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Net Sharpe @ 1.0bp</a:t>
            </a:r>
            <a:endParaRPr lang="en-US" sz="900" dirty="0"/>
          </a:p>
        </p:txBody>
      </p:sp>
      <p:sp>
        <p:nvSpPr>
          <p:cNvPr id="25" name="Text 20">
            <a:extLst>
              <a:ext uri="{FF2B5EF4-FFF2-40B4-BE49-F238E27FC236}">
                <a16:creationId xmlns:a16="http://schemas.microsoft.com/office/drawing/2014/main" id="{87882B11-0058-68ED-D41B-5138A43B036F}"/>
              </a:ext>
            </a:extLst>
          </p:cNvPr>
          <p:cNvSpPr/>
          <p:nvPr/>
        </p:nvSpPr>
        <p:spPr>
          <a:xfrm>
            <a:off x="7438311" y="5986701"/>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0.16</a:t>
            </a:r>
            <a:endParaRPr lang="en-US" sz="900" dirty="0"/>
          </a:p>
        </p:txBody>
      </p:sp>
      <p:sp>
        <p:nvSpPr>
          <p:cNvPr id="26" name="Shape 21">
            <a:extLst>
              <a:ext uri="{FF2B5EF4-FFF2-40B4-BE49-F238E27FC236}">
                <a16:creationId xmlns:a16="http://schemas.microsoft.com/office/drawing/2014/main" id="{66C543D1-AE5B-1E2B-9CD4-5F2A32F758DF}"/>
              </a:ext>
            </a:extLst>
          </p:cNvPr>
          <p:cNvSpPr/>
          <p:nvPr/>
        </p:nvSpPr>
        <p:spPr>
          <a:xfrm>
            <a:off x="3006804" y="6256853"/>
            <a:ext cx="8616791" cy="349329"/>
          </a:xfrm>
          <a:prstGeom prst="rect">
            <a:avLst/>
          </a:prstGeom>
          <a:solidFill>
            <a:srgbClr val="FFFFFF">
              <a:alpha val="4000"/>
            </a:srgbClr>
          </a:solidFill>
          <a:ln/>
        </p:spPr>
      </p:sp>
      <p:sp>
        <p:nvSpPr>
          <p:cNvPr id="27" name="Text 22">
            <a:extLst>
              <a:ext uri="{FF2B5EF4-FFF2-40B4-BE49-F238E27FC236}">
                <a16:creationId xmlns:a16="http://schemas.microsoft.com/office/drawing/2014/main" id="{4CE109B4-E218-6F52-63F9-B3E42428BE2B}"/>
              </a:ext>
            </a:extLst>
          </p:cNvPr>
          <p:cNvSpPr/>
          <p:nvPr/>
        </p:nvSpPr>
        <p:spPr>
          <a:xfrm>
            <a:off x="3126105" y="6336030"/>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Max Drawdown</a:t>
            </a:r>
            <a:endParaRPr lang="en-US" sz="900" dirty="0"/>
          </a:p>
        </p:txBody>
      </p:sp>
      <p:sp>
        <p:nvSpPr>
          <p:cNvPr id="28" name="Text 23">
            <a:extLst>
              <a:ext uri="{FF2B5EF4-FFF2-40B4-BE49-F238E27FC236}">
                <a16:creationId xmlns:a16="http://schemas.microsoft.com/office/drawing/2014/main" id="{BC9666E2-59E4-6852-FA53-9CB31A4AB7B7}"/>
              </a:ext>
            </a:extLst>
          </p:cNvPr>
          <p:cNvSpPr/>
          <p:nvPr/>
        </p:nvSpPr>
        <p:spPr>
          <a:xfrm>
            <a:off x="7438311" y="6336030"/>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-14%</a:t>
            </a:r>
            <a:endParaRPr lang="en-US" sz="900" dirty="0"/>
          </a:p>
        </p:txBody>
      </p:sp>
      <p:sp>
        <p:nvSpPr>
          <p:cNvPr id="29" name="Shape 24">
            <a:extLst>
              <a:ext uri="{FF2B5EF4-FFF2-40B4-BE49-F238E27FC236}">
                <a16:creationId xmlns:a16="http://schemas.microsoft.com/office/drawing/2014/main" id="{2180EC87-2234-840A-AEAD-824D9F89BEC9}"/>
              </a:ext>
            </a:extLst>
          </p:cNvPr>
          <p:cNvSpPr/>
          <p:nvPr/>
        </p:nvSpPr>
        <p:spPr>
          <a:xfrm>
            <a:off x="3006804" y="6606183"/>
            <a:ext cx="8616791" cy="349329"/>
          </a:xfrm>
          <a:prstGeom prst="rect">
            <a:avLst/>
          </a:prstGeom>
          <a:solidFill>
            <a:srgbClr val="000000">
              <a:alpha val="4000"/>
            </a:srgbClr>
          </a:solidFill>
          <a:ln/>
        </p:spPr>
      </p:sp>
      <p:sp>
        <p:nvSpPr>
          <p:cNvPr id="30" name="Text 25">
            <a:extLst>
              <a:ext uri="{FF2B5EF4-FFF2-40B4-BE49-F238E27FC236}">
                <a16:creationId xmlns:a16="http://schemas.microsoft.com/office/drawing/2014/main" id="{2489C702-47F9-F61D-10B4-16FC996DC3E0}"/>
              </a:ext>
            </a:extLst>
          </p:cNvPr>
          <p:cNvSpPr/>
          <p:nvPr/>
        </p:nvSpPr>
        <p:spPr>
          <a:xfrm>
            <a:off x="3126105" y="6685359"/>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Positive Years</a:t>
            </a:r>
            <a:endParaRPr lang="en-US" sz="900" dirty="0"/>
          </a:p>
        </p:txBody>
      </p:sp>
      <p:sp>
        <p:nvSpPr>
          <p:cNvPr id="31" name="Text 26">
            <a:extLst>
              <a:ext uri="{FF2B5EF4-FFF2-40B4-BE49-F238E27FC236}">
                <a16:creationId xmlns:a16="http://schemas.microsoft.com/office/drawing/2014/main" id="{4BDC42F4-3535-55E5-978A-FD68957FBA8E}"/>
              </a:ext>
            </a:extLst>
          </p:cNvPr>
          <p:cNvSpPr/>
          <p:nvPr/>
        </p:nvSpPr>
        <p:spPr>
          <a:xfrm>
            <a:off x="7438311" y="6685359"/>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12 / 14</a:t>
            </a:r>
            <a:endParaRPr lang="en-US" sz="900" dirty="0"/>
          </a:p>
        </p:txBody>
      </p:sp>
      <p:sp>
        <p:nvSpPr>
          <p:cNvPr id="32" name="Shape 27">
            <a:extLst>
              <a:ext uri="{FF2B5EF4-FFF2-40B4-BE49-F238E27FC236}">
                <a16:creationId xmlns:a16="http://schemas.microsoft.com/office/drawing/2014/main" id="{35873890-DDC6-CC7D-399C-2B8B57F91675}"/>
              </a:ext>
            </a:extLst>
          </p:cNvPr>
          <p:cNvSpPr/>
          <p:nvPr/>
        </p:nvSpPr>
        <p:spPr>
          <a:xfrm>
            <a:off x="3006804" y="6955512"/>
            <a:ext cx="8616791" cy="349329"/>
          </a:xfrm>
          <a:prstGeom prst="rect">
            <a:avLst/>
          </a:prstGeom>
          <a:solidFill>
            <a:srgbClr val="FFFFFF">
              <a:alpha val="4000"/>
            </a:srgbClr>
          </a:solidFill>
          <a:ln/>
        </p:spPr>
      </p:sp>
      <p:sp>
        <p:nvSpPr>
          <p:cNvPr id="33" name="Text 28">
            <a:extLst>
              <a:ext uri="{FF2B5EF4-FFF2-40B4-BE49-F238E27FC236}">
                <a16:creationId xmlns:a16="http://schemas.microsoft.com/office/drawing/2014/main" id="{7D8F9301-6C57-E05C-A281-9C7703409610}"/>
              </a:ext>
            </a:extLst>
          </p:cNvPr>
          <p:cNvSpPr/>
          <p:nvPr/>
        </p:nvSpPr>
        <p:spPr>
          <a:xfrm>
            <a:off x="3126105" y="7034689"/>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Positive Months</a:t>
            </a:r>
            <a:endParaRPr lang="en-US" sz="900" dirty="0"/>
          </a:p>
        </p:txBody>
      </p:sp>
      <p:sp>
        <p:nvSpPr>
          <p:cNvPr id="34" name="Text 29">
            <a:extLst>
              <a:ext uri="{FF2B5EF4-FFF2-40B4-BE49-F238E27FC236}">
                <a16:creationId xmlns:a16="http://schemas.microsoft.com/office/drawing/2014/main" id="{4E1FE497-2959-BC43-BFD2-8F1C01373AB9}"/>
              </a:ext>
            </a:extLst>
          </p:cNvPr>
          <p:cNvSpPr/>
          <p:nvPr/>
        </p:nvSpPr>
        <p:spPr>
          <a:xfrm>
            <a:off x="7438311" y="7034689"/>
            <a:ext cx="4065984" cy="190976"/>
          </a:xfrm>
          <a:prstGeom prst="rect">
            <a:avLst/>
          </a:prstGeom>
          <a:noFill/>
          <a:ln/>
        </p:spPr>
        <p:txBody>
          <a:bodyPr wrap="non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80.8%</a:t>
            </a:r>
            <a:endParaRPr lang="en-US" sz="900" dirty="0"/>
          </a:p>
        </p:txBody>
      </p:sp>
      <p:sp>
        <p:nvSpPr>
          <p:cNvPr id="35" name="Text 30">
            <a:extLst>
              <a:ext uri="{FF2B5EF4-FFF2-40B4-BE49-F238E27FC236}">
                <a16:creationId xmlns:a16="http://schemas.microsoft.com/office/drawing/2014/main" id="{72871174-5C4A-82F7-BCCD-75DD982942EB}"/>
              </a:ext>
            </a:extLst>
          </p:cNvPr>
          <p:cNvSpPr/>
          <p:nvPr/>
        </p:nvSpPr>
        <p:spPr>
          <a:xfrm>
            <a:off x="2999184" y="7446764"/>
            <a:ext cx="8632031" cy="381952"/>
          </a:xfrm>
          <a:prstGeom prst="rect">
            <a:avLst/>
          </a:prstGeom>
          <a:noFill/>
          <a:ln/>
        </p:spPr>
        <p:txBody>
          <a:bodyPr wrap="square" lIns="0" tIns="0" rIns="0" bIns="0" rtlCol="0" anchor="t"/>
          <a:lstStyle/>
          <a:p>
            <a:pPr marL="0" indent="0" algn="l">
              <a:lnSpc>
                <a:spcPts val="1500"/>
              </a:lnSpc>
              <a:buNone/>
            </a:pPr>
            <a:r>
              <a:rPr lang="en-US" sz="900" dirty="0">
                <a:solidFill>
                  <a:srgbClr val="383838"/>
                </a:solidFill>
                <a:latin typeface="DM Sans" pitchFamily="34" charset="0"/>
                <a:ea typeface="DM Sans" pitchFamily="34" charset="-122"/>
                <a:cs typeface="DM Sans" pitchFamily="34" charset="-120"/>
              </a:rPr>
              <a:t>The concave sizing function does not generate new alpha. Instead, its primary function is to </a:t>
            </a:r>
            <a:r>
              <a:rPr lang="en-US" sz="900" dirty="0">
                <a:solidFill>
                  <a:srgbClr val="E04F00"/>
                </a:solidFill>
                <a:latin typeface="DM Sans" pitchFamily="34" charset="0"/>
                <a:ea typeface="DM Sans" pitchFamily="34" charset="-122"/>
                <a:cs typeface="DM Sans" pitchFamily="34" charset="-120"/>
              </a:rPr>
              <a:t>protect existing alpha from being destroyed by trading costs</a:t>
            </a:r>
            <a:r>
              <a:rPr lang="en-US" sz="900" dirty="0">
                <a:solidFill>
                  <a:srgbClr val="383838"/>
                </a:solidFill>
                <a:latin typeface="DM Sans" pitchFamily="34" charset="0"/>
                <a:ea typeface="DM Sans" pitchFamily="34" charset="-122"/>
                <a:cs typeface="DM Sans" pitchFamily="34" charset="-120"/>
              </a:rPr>
              <a:t>, ensuring the strategy's long-term viability and profitability.</a:t>
            </a:r>
            <a:endParaRPr lang="en-US" sz="900" dirty="0"/>
          </a:p>
        </p:txBody>
      </p:sp>
    </p:spTree>
    <p:extLst>
      <p:ext uri="{BB962C8B-B14F-4D97-AF65-F5344CB8AC3E}">
        <p14:creationId xmlns:p14="http://schemas.microsoft.com/office/powerpoint/2010/main" val="8021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3DBF106A-9B4A-ECAC-207C-AEBD7506F241}"/>
              </a:ext>
            </a:extLst>
          </p:cNvPr>
          <p:cNvSpPr/>
          <p:nvPr/>
        </p:nvSpPr>
        <p:spPr>
          <a:xfrm>
            <a:off x="767596" y="528518"/>
            <a:ext cx="2264807" cy="360521"/>
          </a:xfrm>
          <a:prstGeom prst="roundRect">
            <a:avLst>
              <a:gd name="adj" fmla="val 6387"/>
            </a:avLst>
          </a:prstGeom>
          <a:solidFill>
            <a:srgbClr val="FFDECC"/>
          </a:solidFill>
          <a:ln/>
        </p:spPr>
      </p:sp>
      <p:pic>
        <p:nvPicPr>
          <p:cNvPr id="3" name="Image 0" descr="preencoded.png">
            <a:extLst>
              <a:ext uri="{FF2B5EF4-FFF2-40B4-BE49-F238E27FC236}">
                <a16:creationId xmlns:a16="http://schemas.microsoft.com/office/drawing/2014/main" id="{A378F60A-1306-2F28-4BA3-0076DB5C73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729" y="631984"/>
            <a:ext cx="153472" cy="153472"/>
          </a:xfrm>
          <a:prstGeom prst="rect">
            <a:avLst/>
          </a:prstGeom>
        </p:spPr>
      </p:pic>
      <p:sp>
        <p:nvSpPr>
          <p:cNvPr id="4" name="Text 1">
            <a:extLst>
              <a:ext uri="{FF2B5EF4-FFF2-40B4-BE49-F238E27FC236}">
                <a16:creationId xmlns:a16="http://schemas.microsoft.com/office/drawing/2014/main" id="{8B068606-D577-3514-C552-E8DA3E5BFAA4}"/>
              </a:ext>
            </a:extLst>
          </p:cNvPr>
          <p:cNvSpPr/>
          <p:nvPr/>
        </p:nvSpPr>
        <p:spPr>
          <a:xfrm>
            <a:off x="1112877" y="586026"/>
            <a:ext cx="1804392" cy="245507"/>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PERFORMANCE ANALYSIS</a:t>
            </a:r>
            <a:endParaRPr lang="en-US" sz="1200" dirty="0"/>
          </a:p>
        </p:txBody>
      </p:sp>
      <p:sp>
        <p:nvSpPr>
          <p:cNvPr id="5" name="Text 2">
            <a:extLst>
              <a:ext uri="{FF2B5EF4-FFF2-40B4-BE49-F238E27FC236}">
                <a16:creationId xmlns:a16="http://schemas.microsoft.com/office/drawing/2014/main" id="{8E8BC254-3780-A52A-1D7E-A7CDF72B321E}"/>
              </a:ext>
            </a:extLst>
          </p:cNvPr>
          <p:cNvSpPr/>
          <p:nvPr/>
        </p:nvSpPr>
        <p:spPr>
          <a:xfrm>
            <a:off x="767596" y="965716"/>
            <a:ext cx="6279356" cy="629603"/>
          </a:xfrm>
          <a:prstGeom prst="rect">
            <a:avLst/>
          </a:prstGeom>
          <a:noFill/>
          <a:ln/>
        </p:spPr>
        <p:txBody>
          <a:bodyPr wrap="none" lIns="0" tIns="0" rIns="0" bIns="0" rtlCol="0" anchor="t"/>
          <a:lstStyle/>
          <a:p>
            <a:pPr marL="0" indent="0" algn="l">
              <a:lnSpc>
                <a:spcPts val="4950"/>
              </a:lnSpc>
              <a:buNone/>
            </a:pPr>
            <a:r>
              <a:rPr lang="en-US" sz="3950" dirty="0">
                <a:solidFill>
                  <a:srgbClr val="020202"/>
                </a:solidFill>
                <a:latin typeface="PT Serif" pitchFamily="34" charset="0"/>
                <a:ea typeface="PT Serif" pitchFamily="34" charset="-122"/>
                <a:cs typeface="PT Serif" pitchFamily="34" charset="-120"/>
              </a:rPr>
              <a:t>Probability-Weighted Sizing</a:t>
            </a:r>
            <a:endParaRPr lang="en-US" sz="3950" dirty="0"/>
          </a:p>
        </p:txBody>
      </p:sp>
      <p:sp>
        <p:nvSpPr>
          <p:cNvPr id="6" name="Text 3">
            <a:extLst>
              <a:ext uri="{FF2B5EF4-FFF2-40B4-BE49-F238E27FC236}">
                <a16:creationId xmlns:a16="http://schemas.microsoft.com/office/drawing/2014/main" id="{95D223F6-31AA-C435-EC3C-12666A98F0D8}"/>
              </a:ext>
            </a:extLst>
          </p:cNvPr>
          <p:cNvSpPr/>
          <p:nvPr/>
        </p:nvSpPr>
        <p:spPr>
          <a:xfrm>
            <a:off x="767596" y="1883093"/>
            <a:ext cx="9551194" cy="868918"/>
          </a:xfrm>
          <a:prstGeom prst="rect">
            <a:avLst/>
          </a:prstGeom>
          <a:noFill/>
          <a:ln/>
        </p:spPr>
        <p:txBody>
          <a:bodyPr wrap="none" lIns="0" tIns="0" rIns="0" bIns="0" rtlCol="0" anchor="t"/>
          <a:lstStyle/>
          <a:p>
            <a:pPr marL="0" indent="0" algn="l">
              <a:lnSpc>
                <a:spcPts val="6800"/>
              </a:lnSpc>
              <a:buNone/>
            </a:pPr>
            <a:r>
              <a:rPr lang="en-US" sz="5450" dirty="0">
                <a:solidFill>
                  <a:srgbClr val="020202"/>
                </a:solidFill>
                <a:latin typeface="PT Serif" pitchFamily="34" charset="0"/>
                <a:ea typeface="PT Serif" pitchFamily="34" charset="-122"/>
                <a:cs typeface="PT Serif" pitchFamily="34" charset="-120"/>
              </a:rPr>
              <a:t>Confidence as Risk Modulation</a:t>
            </a:r>
            <a:endParaRPr lang="en-US" sz="5450" dirty="0"/>
          </a:p>
        </p:txBody>
      </p:sp>
      <p:sp>
        <p:nvSpPr>
          <p:cNvPr id="7" name="Text 4">
            <a:extLst>
              <a:ext uri="{FF2B5EF4-FFF2-40B4-BE49-F238E27FC236}">
                <a16:creationId xmlns:a16="http://schemas.microsoft.com/office/drawing/2014/main" id="{42FECB54-2C96-3098-8107-10FB524CBD7E}"/>
              </a:ext>
            </a:extLst>
          </p:cNvPr>
          <p:cNvSpPr/>
          <p:nvPr/>
        </p:nvSpPr>
        <p:spPr>
          <a:xfrm>
            <a:off x="767596" y="3039785"/>
            <a:ext cx="13095208" cy="921187"/>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Rather than applying binary filters to eliminate marginal trades, we implemented a more nuanced approach: modulating position exposure proportionally to signal confidence. This continuous scaling mechanism preserves alpha from moderate-confidence signals while naturally reducing the impact of transaction costs.</a:t>
            </a:r>
            <a:endParaRPr lang="en-US" sz="1500" dirty="0"/>
          </a:p>
        </p:txBody>
      </p:sp>
      <p:sp>
        <p:nvSpPr>
          <p:cNvPr id="8" name="Shape 5">
            <a:extLst>
              <a:ext uri="{FF2B5EF4-FFF2-40B4-BE49-F238E27FC236}">
                <a16:creationId xmlns:a16="http://schemas.microsoft.com/office/drawing/2014/main" id="{CEFE6FC5-709E-4B88-B3E0-7F2F7F092D0C}"/>
              </a:ext>
            </a:extLst>
          </p:cNvPr>
          <p:cNvSpPr/>
          <p:nvPr/>
        </p:nvSpPr>
        <p:spPr>
          <a:xfrm>
            <a:off x="767596" y="4176832"/>
            <a:ext cx="6451640" cy="2387084"/>
          </a:xfrm>
          <a:prstGeom prst="roundRect">
            <a:avLst>
              <a:gd name="adj" fmla="val 1206"/>
            </a:avLst>
          </a:prstGeom>
          <a:solidFill>
            <a:srgbClr val="F2EEEE"/>
          </a:solidFill>
          <a:ln/>
        </p:spPr>
      </p:sp>
      <p:sp>
        <p:nvSpPr>
          <p:cNvPr id="9" name="Text 6">
            <a:extLst>
              <a:ext uri="{FF2B5EF4-FFF2-40B4-BE49-F238E27FC236}">
                <a16:creationId xmlns:a16="http://schemas.microsoft.com/office/drawing/2014/main" id="{BA2667C0-B136-C5A2-164A-42A5BFE41E2B}"/>
              </a:ext>
            </a:extLst>
          </p:cNvPr>
          <p:cNvSpPr/>
          <p:nvPr/>
        </p:nvSpPr>
        <p:spPr>
          <a:xfrm>
            <a:off x="959406" y="4368641"/>
            <a:ext cx="2518648" cy="314682"/>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Original Momentum</a:t>
            </a:r>
            <a:endParaRPr lang="en-US" sz="1950" dirty="0"/>
          </a:p>
        </p:txBody>
      </p:sp>
      <p:sp>
        <p:nvSpPr>
          <p:cNvPr id="10" name="Text 7">
            <a:extLst>
              <a:ext uri="{FF2B5EF4-FFF2-40B4-BE49-F238E27FC236}">
                <a16:creationId xmlns:a16="http://schemas.microsoft.com/office/drawing/2014/main" id="{129781C1-E5CB-AD21-B41A-2B9D523E18B5}"/>
              </a:ext>
            </a:extLst>
          </p:cNvPr>
          <p:cNvSpPr/>
          <p:nvPr/>
        </p:nvSpPr>
        <p:spPr>
          <a:xfrm>
            <a:off x="959406" y="4798457"/>
            <a:ext cx="6068020"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Gross Sharpe:</a:t>
            </a:r>
            <a:r>
              <a:rPr lang="en-US" sz="1500" dirty="0">
                <a:solidFill>
                  <a:srgbClr val="383838"/>
                </a:solidFill>
                <a:latin typeface="DM Sans" pitchFamily="34" charset="0"/>
                <a:ea typeface="DM Sans" pitchFamily="34" charset="-122"/>
                <a:cs typeface="DM Sans" pitchFamily="34" charset="-120"/>
              </a:rPr>
              <a:t> 3.84</a:t>
            </a:r>
            <a:endParaRPr lang="en-US" sz="1500" dirty="0"/>
          </a:p>
        </p:txBody>
      </p:sp>
      <p:sp>
        <p:nvSpPr>
          <p:cNvPr id="11" name="Text 8">
            <a:extLst>
              <a:ext uri="{FF2B5EF4-FFF2-40B4-BE49-F238E27FC236}">
                <a16:creationId xmlns:a16="http://schemas.microsoft.com/office/drawing/2014/main" id="{B8BFBE7C-DB05-1C01-D9F6-EE2624A2B4E0}"/>
              </a:ext>
            </a:extLst>
          </p:cNvPr>
          <p:cNvSpPr/>
          <p:nvPr/>
        </p:nvSpPr>
        <p:spPr>
          <a:xfrm>
            <a:off x="959406" y="5220653"/>
            <a:ext cx="6068020"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Net Sharpe @0.5bp:</a:t>
            </a:r>
            <a:r>
              <a:rPr lang="en-US" sz="1500" dirty="0">
                <a:solidFill>
                  <a:srgbClr val="383838"/>
                </a:solidFill>
                <a:latin typeface="DM Sans" pitchFamily="34" charset="0"/>
                <a:ea typeface="DM Sans" pitchFamily="34" charset="-122"/>
                <a:cs typeface="DM Sans" pitchFamily="34" charset="-120"/>
              </a:rPr>
              <a:t> 1.77</a:t>
            </a:r>
            <a:endParaRPr lang="en-US" sz="1500" dirty="0"/>
          </a:p>
        </p:txBody>
      </p:sp>
      <p:sp>
        <p:nvSpPr>
          <p:cNvPr id="12" name="Text 9">
            <a:extLst>
              <a:ext uri="{FF2B5EF4-FFF2-40B4-BE49-F238E27FC236}">
                <a16:creationId xmlns:a16="http://schemas.microsoft.com/office/drawing/2014/main" id="{1CF61960-CEF4-3E80-6475-49C6F95BB669}"/>
              </a:ext>
            </a:extLst>
          </p:cNvPr>
          <p:cNvSpPr/>
          <p:nvPr/>
        </p:nvSpPr>
        <p:spPr>
          <a:xfrm>
            <a:off x="959406" y="5642848"/>
            <a:ext cx="6068020"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Net Sharpe @1.0bp:</a:t>
            </a:r>
            <a:r>
              <a:rPr lang="en-US" sz="1500" dirty="0">
                <a:solidFill>
                  <a:srgbClr val="383838"/>
                </a:solidFill>
                <a:latin typeface="DM Sans" pitchFamily="34" charset="0"/>
                <a:ea typeface="DM Sans" pitchFamily="34" charset="-122"/>
                <a:cs typeface="DM Sans" pitchFamily="34" charset="-120"/>
              </a:rPr>
              <a:t> −0.29</a:t>
            </a:r>
            <a:endParaRPr lang="en-US" sz="1500" dirty="0"/>
          </a:p>
        </p:txBody>
      </p:sp>
      <p:sp>
        <p:nvSpPr>
          <p:cNvPr id="13" name="Text 10">
            <a:extLst>
              <a:ext uri="{FF2B5EF4-FFF2-40B4-BE49-F238E27FC236}">
                <a16:creationId xmlns:a16="http://schemas.microsoft.com/office/drawing/2014/main" id="{CEEC844F-D50C-BC36-860C-7F2393C4D080}"/>
              </a:ext>
            </a:extLst>
          </p:cNvPr>
          <p:cNvSpPr/>
          <p:nvPr/>
        </p:nvSpPr>
        <p:spPr>
          <a:xfrm>
            <a:off x="959406" y="6065044"/>
            <a:ext cx="6068020"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Trades/Day:</a:t>
            </a:r>
            <a:r>
              <a:rPr lang="en-US" sz="1500" dirty="0">
                <a:solidFill>
                  <a:srgbClr val="383838"/>
                </a:solidFill>
                <a:latin typeface="DM Sans" pitchFamily="34" charset="0"/>
                <a:ea typeface="DM Sans" pitchFamily="34" charset="-122"/>
                <a:cs typeface="DM Sans" pitchFamily="34" charset="-120"/>
              </a:rPr>
              <a:t> 5.07</a:t>
            </a:r>
            <a:endParaRPr lang="en-US" sz="1500" dirty="0"/>
          </a:p>
        </p:txBody>
      </p:sp>
      <p:sp>
        <p:nvSpPr>
          <p:cNvPr id="14" name="Shape 11">
            <a:extLst>
              <a:ext uri="{FF2B5EF4-FFF2-40B4-BE49-F238E27FC236}">
                <a16:creationId xmlns:a16="http://schemas.microsoft.com/office/drawing/2014/main" id="{E2BA219A-9F78-04EE-2EB9-9E65FB6269A9}"/>
              </a:ext>
            </a:extLst>
          </p:cNvPr>
          <p:cNvSpPr/>
          <p:nvPr/>
        </p:nvSpPr>
        <p:spPr>
          <a:xfrm>
            <a:off x="7411045" y="4176832"/>
            <a:ext cx="6451759" cy="2387084"/>
          </a:xfrm>
          <a:prstGeom prst="roundRect">
            <a:avLst>
              <a:gd name="adj" fmla="val 1206"/>
            </a:avLst>
          </a:prstGeom>
          <a:solidFill>
            <a:srgbClr val="F2EEEE"/>
          </a:solidFill>
          <a:ln/>
        </p:spPr>
      </p:sp>
      <p:sp>
        <p:nvSpPr>
          <p:cNvPr id="15" name="Text 12">
            <a:extLst>
              <a:ext uri="{FF2B5EF4-FFF2-40B4-BE49-F238E27FC236}">
                <a16:creationId xmlns:a16="http://schemas.microsoft.com/office/drawing/2014/main" id="{0273728F-8FAB-FED2-B955-15AF29B73337}"/>
              </a:ext>
            </a:extLst>
          </p:cNvPr>
          <p:cNvSpPr/>
          <p:nvPr/>
        </p:nvSpPr>
        <p:spPr>
          <a:xfrm>
            <a:off x="7602855" y="4368641"/>
            <a:ext cx="2518648" cy="314682"/>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Hybrid Strategy</a:t>
            </a:r>
            <a:endParaRPr lang="en-US" sz="1950" dirty="0"/>
          </a:p>
        </p:txBody>
      </p:sp>
      <p:sp>
        <p:nvSpPr>
          <p:cNvPr id="16" name="Text 13">
            <a:extLst>
              <a:ext uri="{FF2B5EF4-FFF2-40B4-BE49-F238E27FC236}">
                <a16:creationId xmlns:a16="http://schemas.microsoft.com/office/drawing/2014/main" id="{9C49B83D-696C-57EA-9EFD-F12624C7A19F}"/>
              </a:ext>
            </a:extLst>
          </p:cNvPr>
          <p:cNvSpPr/>
          <p:nvPr/>
        </p:nvSpPr>
        <p:spPr>
          <a:xfrm>
            <a:off x="7602855" y="4798457"/>
            <a:ext cx="6068139"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Gross Sharpe:</a:t>
            </a:r>
            <a:r>
              <a:rPr lang="en-US" sz="1500" dirty="0">
                <a:solidFill>
                  <a:srgbClr val="383838"/>
                </a:solidFill>
                <a:latin typeface="DM Sans" pitchFamily="34" charset="0"/>
                <a:ea typeface="DM Sans" pitchFamily="34" charset="-122"/>
                <a:cs typeface="DM Sans" pitchFamily="34" charset="-120"/>
              </a:rPr>
              <a:t> 3.57</a:t>
            </a:r>
            <a:endParaRPr lang="en-US" sz="1500" dirty="0"/>
          </a:p>
        </p:txBody>
      </p:sp>
      <p:sp>
        <p:nvSpPr>
          <p:cNvPr id="17" name="Text 14">
            <a:extLst>
              <a:ext uri="{FF2B5EF4-FFF2-40B4-BE49-F238E27FC236}">
                <a16:creationId xmlns:a16="http://schemas.microsoft.com/office/drawing/2014/main" id="{63E7BB03-8D3A-6029-8960-BCA52356699E}"/>
              </a:ext>
            </a:extLst>
          </p:cNvPr>
          <p:cNvSpPr/>
          <p:nvPr/>
        </p:nvSpPr>
        <p:spPr>
          <a:xfrm>
            <a:off x="7602855" y="5220653"/>
            <a:ext cx="6068139"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Net Sharpe @0.5bp:</a:t>
            </a:r>
            <a:r>
              <a:rPr lang="en-US" sz="1500" dirty="0">
                <a:solidFill>
                  <a:srgbClr val="383838"/>
                </a:solidFill>
                <a:latin typeface="DM Sans" pitchFamily="34" charset="0"/>
                <a:ea typeface="DM Sans" pitchFamily="34" charset="-122"/>
                <a:cs typeface="DM Sans" pitchFamily="34" charset="-120"/>
              </a:rPr>
              <a:t> 1.82</a:t>
            </a:r>
            <a:endParaRPr lang="en-US" sz="1500" dirty="0"/>
          </a:p>
        </p:txBody>
      </p:sp>
      <p:sp>
        <p:nvSpPr>
          <p:cNvPr id="18" name="Text 15">
            <a:extLst>
              <a:ext uri="{FF2B5EF4-FFF2-40B4-BE49-F238E27FC236}">
                <a16:creationId xmlns:a16="http://schemas.microsoft.com/office/drawing/2014/main" id="{E2216A9B-7712-E4B2-1BA1-D9F3A5C4B579}"/>
              </a:ext>
            </a:extLst>
          </p:cNvPr>
          <p:cNvSpPr/>
          <p:nvPr/>
        </p:nvSpPr>
        <p:spPr>
          <a:xfrm>
            <a:off x="7602855" y="5642848"/>
            <a:ext cx="6068139"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Net Sharpe @1.0bp:</a:t>
            </a:r>
            <a:r>
              <a:rPr lang="en-US" sz="1500" dirty="0">
                <a:solidFill>
                  <a:srgbClr val="383838"/>
                </a:solidFill>
                <a:latin typeface="DM Sans" pitchFamily="34" charset="0"/>
                <a:ea typeface="DM Sans" pitchFamily="34" charset="-122"/>
                <a:cs typeface="DM Sans" pitchFamily="34" charset="-120"/>
              </a:rPr>
              <a:t> +0.07</a:t>
            </a:r>
            <a:endParaRPr lang="en-US" sz="1500" dirty="0"/>
          </a:p>
        </p:txBody>
      </p:sp>
      <p:sp>
        <p:nvSpPr>
          <p:cNvPr id="19" name="Text 16">
            <a:extLst>
              <a:ext uri="{FF2B5EF4-FFF2-40B4-BE49-F238E27FC236}">
                <a16:creationId xmlns:a16="http://schemas.microsoft.com/office/drawing/2014/main" id="{79DF9FF9-22F8-2054-3017-DFE2B003D85B}"/>
              </a:ext>
            </a:extLst>
          </p:cNvPr>
          <p:cNvSpPr/>
          <p:nvPr/>
        </p:nvSpPr>
        <p:spPr>
          <a:xfrm>
            <a:off x="7602855" y="6065044"/>
            <a:ext cx="6068139" cy="307062"/>
          </a:xfrm>
          <a:prstGeom prst="rect">
            <a:avLst/>
          </a:prstGeom>
          <a:noFill/>
          <a:ln/>
        </p:spPr>
        <p:txBody>
          <a:bodyPr wrap="none" lIns="0" tIns="0" rIns="0" bIns="0" rtlCol="0" anchor="t"/>
          <a:lstStyle/>
          <a:p>
            <a:pPr marL="0" indent="0" algn="l">
              <a:lnSpc>
                <a:spcPts val="2400"/>
              </a:lnSpc>
              <a:buNone/>
            </a:pPr>
            <a:r>
              <a:rPr lang="en-US" sz="1500" b="1" dirty="0">
                <a:solidFill>
                  <a:srgbClr val="383838"/>
                </a:solidFill>
                <a:latin typeface="DM Sans" pitchFamily="34" charset="0"/>
                <a:ea typeface="DM Sans" pitchFamily="34" charset="-122"/>
                <a:cs typeface="DM Sans" pitchFamily="34" charset="-120"/>
              </a:rPr>
              <a:t>Trades/Day:</a:t>
            </a:r>
            <a:r>
              <a:rPr lang="en-US" sz="1500" dirty="0">
                <a:solidFill>
                  <a:srgbClr val="383838"/>
                </a:solidFill>
                <a:latin typeface="DM Sans" pitchFamily="34" charset="0"/>
                <a:ea typeface="DM Sans" pitchFamily="34" charset="-122"/>
                <a:cs typeface="DM Sans" pitchFamily="34" charset="-120"/>
              </a:rPr>
              <a:t> 4.57</a:t>
            </a:r>
            <a:endParaRPr lang="en-US" sz="1500" dirty="0"/>
          </a:p>
        </p:txBody>
      </p:sp>
      <p:sp>
        <p:nvSpPr>
          <p:cNvPr id="20" name="Text 17">
            <a:extLst>
              <a:ext uri="{FF2B5EF4-FFF2-40B4-BE49-F238E27FC236}">
                <a16:creationId xmlns:a16="http://schemas.microsoft.com/office/drawing/2014/main" id="{1998884C-6D83-75F5-A7D2-9F0C0F12C093}"/>
              </a:ext>
            </a:extLst>
          </p:cNvPr>
          <p:cNvSpPr/>
          <p:nvPr/>
        </p:nvSpPr>
        <p:spPr>
          <a:xfrm>
            <a:off x="767596" y="6779776"/>
            <a:ext cx="13095208" cy="921187"/>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The concave sizing function achieved a critical breakthrough: maintaining comparable gross performance while dramatically improving survivability under realistic transaction cost assumptions. The strategy crosses into profitability at 1.0bp costs, a threshold where the original approach failed entirely.</a:t>
            </a:r>
            <a:endParaRPr lang="en-US" sz="1500" dirty="0"/>
          </a:p>
        </p:txBody>
      </p:sp>
    </p:spTree>
    <p:extLst>
      <p:ext uri="{BB962C8B-B14F-4D97-AF65-F5344CB8AC3E}">
        <p14:creationId xmlns:p14="http://schemas.microsoft.com/office/powerpoint/2010/main" val="757404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B789376B-8470-E85B-09BD-F3E4D05B3306}"/>
              </a:ext>
            </a:extLst>
          </p:cNvPr>
          <p:cNvSpPr/>
          <p:nvPr/>
        </p:nvSpPr>
        <p:spPr>
          <a:xfrm>
            <a:off x="2495313" y="699563"/>
            <a:ext cx="1050727" cy="268486"/>
          </a:xfrm>
          <a:prstGeom prst="roundRect">
            <a:avLst>
              <a:gd name="adj" fmla="val 6025"/>
            </a:avLst>
          </a:prstGeom>
          <a:noFill/>
          <a:ln w="7620">
            <a:solidFill>
              <a:srgbClr val="E04F00"/>
            </a:solidFill>
            <a:prstDash val="solid"/>
          </a:ln>
        </p:spPr>
      </p:sp>
      <p:pic>
        <p:nvPicPr>
          <p:cNvPr id="3" name="Image 0" descr="preencoded.png">
            <a:extLst>
              <a:ext uri="{FF2B5EF4-FFF2-40B4-BE49-F238E27FC236}">
                <a16:creationId xmlns:a16="http://schemas.microsoft.com/office/drawing/2014/main" id="{DBB4F78E-AA1D-0CE2-CA04-CA760B7F05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3777" y="779930"/>
            <a:ext cx="107752" cy="107752"/>
          </a:xfrm>
          <a:prstGeom prst="rect">
            <a:avLst/>
          </a:prstGeom>
        </p:spPr>
      </p:pic>
      <p:sp>
        <p:nvSpPr>
          <p:cNvPr id="4" name="Text 1">
            <a:extLst>
              <a:ext uri="{FF2B5EF4-FFF2-40B4-BE49-F238E27FC236}">
                <a16:creationId xmlns:a16="http://schemas.microsoft.com/office/drawing/2014/main" id="{446FF1DD-CF9D-AE96-03F0-5275F13E634B}"/>
              </a:ext>
            </a:extLst>
          </p:cNvPr>
          <p:cNvSpPr/>
          <p:nvPr/>
        </p:nvSpPr>
        <p:spPr>
          <a:xfrm>
            <a:off x="2745345" y="747545"/>
            <a:ext cx="712232" cy="172522"/>
          </a:xfrm>
          <a:prstGeom prst="rect">
            <a:avLst/>
          </a:prstGeom>
          <a:noFill/>
          <a:ln/>
        </p:spPr>
        <p:txBody>
          <a:bodyPr wrap="none" lIns="0" tIns="0" rIns="0" bIns="0" rtlCol="0" anchor="t"/>
          <a:lstStyle/>
          <a:p>
            <a:pPr marL="0" indent="0" algn="l">
              <a:lnSpc>
                <a:spcPts val="1350"/>
              </a:lnSpc>
              <a:buNone/>
            </a:pPr>
            <a:r>
              <a:rPr lang="en-US" sz="800" dirty="0">
                <a:solidFill>
                  <a:srgbClr val="E04F00"/>
                </a:solidFill>
                <a:latin typeface="DM Sans" pitchFamily="34" charset="0"/>
                <a:ea typeface="DM Sans" pitchFamily="34" charset="-122"/>
                <a:cs typeface="DM Sans" pitchFamily="34" charset="-120"/>
              </a:rPr>
              <a:t>OPTIMIZATION</a:t>
            </a:r>
            <a:endParaRPr lang="en-US" sz="800" dirty="0"/>
          </a:p>
        </p:txBody>
      </p:sp>
      <p:sp>
        <p:nvSpPr>
          <p:cNvPr id="5" name="Text 2">
            <a:extLst>
              <a:ext uri="{FF2B5EF4-FFF2-40B4-BE49-F238E27FC236}">
                <a16:creationId xmlns:a16="http://schemas.microsoft.com/office/drawing/2014/main" id="{739AEAF2-9713-64C1-26E5-3EF721651108}"/>
              </a:ext>
            </a:extLst>
          </p:cNvPr>
          <p:cNvSpPr/>
          <p:nvPr/>
        </p:nvSpPr>
        <p:spPr>
          <a:xfrm>
            <a:off x="2495313" y="1021865"/>
            <a:ext cx="4457224" cy="442317"/>
          </a:xfrm>
          <a:prstGeom prst="rect">
            <a:avLst/>
          </a:prstGeom>
          <a:noFill/>
          <a:ln/>
        </p:spPr>
        <p:txBody>
          <a:bodyPr wrap="none" lIns="0" tIns="0" rIns="0" bIns="0" rtlCol="0" anchor="t"/>
          <a:lstStyle/>
          <a:p>
            <a:pPr marL="0" indent="0" algn="l">
              <a:lnSpc>
                <a:spcPts val="3450"/>
              </a:lnSpc>
              <a:buNone/>
            </a:pPr>
            <a:r>
              <a:rPr lang="en-US" sz="2750" dirty="0">
                <a:solidFill>
                  <a:srgbClr val="020202"/>
                </a:solidFill>
                <a:latin typeface="PT Serif" pitchFamily="34" charset="0"/>
                <a:ea typeface="PT Serif" pitchFamily="34" charset="-122"/>
                <a:cs typeface="PT Serif" pitchFamily="34" charset="-120"/>
              </a:rPr>
              <a:t>Final Cost-Efficient Strategy</a:t>
            </a:r>
            <a:endParaRPr lang="en-US" sz="2750" dirty="0"/>
          </a:p>
        </p:txBody>
      </p:sp>
      <p:sp>
        <p:nvSpPr>
          <p:cNvPr id="6" name="Text 3">
            <a:extLst>
              <a:ext uri="{FF2B5EF4-FFF2-40B4-BE49-F238E27FC236}">
                <a16:creationId xmlns:a16="http://schemas.microsoft.com/office/drawing/2014/main" id="{0CC2621A-855F-36CB-FC9D-C5B8DBFAE505}"/>
              </a:ext>
            </a:extLst>
          </p:cNvPr>
          <p:cNvSpPr/>
          <p:nvPr/>
        </p:nvSpPr>
        <p:spPr>
          <a:xfrm>
            <a:off x="2495313" y="1517998"/>
            <a:ext cx="3060502" cy="221099"/>
          </a:xfrm>
          <a:prstGeom prst="rect">
            <a:avLst/>
          </a:prstGeom>
          <a:noFill/>
          <a:ln/>
        </p:spPr>
        <p:txBody>
          <a:bodyPr wrap="none" lIns="0" tIns="0" rIns="0" bIns="0" rtlCol="0" anchor="t"/>
          <a:lstStyle/>
          <a:p>
            <a:pPr marL="0" indent="0" algn="l">
              <a:lnSpc>
                <a:spcPts val="1700"/>
              </a:lnSpc>
              <a:buNone/>
            </a:pPr>
            <a:r>
              <a:rPr lang="en-US" sz="1350" dirty="0">
                <a:solidFill>
                  <a:srgbClr val="020202"/>
                </a:solidFill>
                <a:latin typeface="PT Serif" pitchFamily="34" charset="0"/>
                <a:ea typeface="PT Serif" pitchFamily="34" charset="-122"/>
                <a:cs typeface="PT Serif" pitchFamily="34" charset="-120"/>
              </a:rPr>
              <a:t>Concave Sizing with Soft Exposure Cap</a:t>
            </a:r>
            <a:endParaRPr lang="en-US" sz="1350" dirty="0"/>
          </a:p>
        </p:txBody>
      </p:sp>
      <p:sp>
        <p:nvSpPr>
          <p:cNvPr id="7" name="Text 4">
            <a:extLst>
              <a:ext uri="{FF2B5EF4-FFF2-40B4-BE49-F238E27FC236}">
                <a16:creationId xmlns:a16="http://schemas.microsoft.com/office/drawing/2014/main" id="{E3BA7EA7-48D7-0B02-F470-AB0A5973D490}"/>
              </a:ext>
            </a:extLst>
          </p:cNvPr>
          <p:cNvSpPr/>
          <p:nvPr/>
        </p:nvSpPr>
        <p:spPr>
          <a:xfrm>
            <a:off x="2495313" y="2062590"/>
            <a:ext cx="5715476" cy="431244"/>
          </a:xfrm>
          <a:prstGeom prst="rect">
            <a:avLst/>
          </a:prstGeom>
          <a:noFill/>
          <a:ln/>
        </p:spPr>
        <p:txBody>
          <a:bodyPr wrap="squar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The final architecture combines two key refinements that work synergistically to balance alpha capture against cost friction:</a:t>
            </a:r>
            <a:endParaRPr lang="en-US" sz="1050" dirty="0"/>
          </a:p>
        </p:txBody>
      </p:sp>
      <p:sp>
        <p:nvSpPr>
          <p:cNvPr id="8" name="Text 5">
            <a:extLst>
              <a:ext uri="{FF2B5EF4-FFF2-40B4-BE49-F238E27FC236}">
                <a16:creationId xmlns:a16="http://schemas.microsoft.com/office/drawing/2014/main" id="{B0CAE267-052A-7AFC-4D99-78670FF1EBB8}"/>
              </a:ext>
            </a:extLst>
          </p:cNvPr>
          <p:cNvSpPr/>
          <p:nvPr/>
        </p:nvSpPr>
        <p:spPr>
          <a:xfrm>
            <a:off x="2495313" y="2615159"/>
            <a:ext cx="5715476" cy="646867"/>
          </a:xfrm>
          <a:prstGeom prst="rect">
            <a:avLst/>
          </a:prstGeom>
          <a:noFill/>
          <a:ln/>
        </p:spPr>
        <p:txBody>
          <a:bodyPr wrap="square" lIns="0" tIns="0" rIns="0" bIns="0" rtlCol="0" anchor="t"/>
          <a:lstStyle/>
          <a:p>
            <a:pPr marL="342900" indent="-342900" algn="l">
              <a:lnSpc>
                <a:spcPts val="1650"/>
              </a:lnSpc>
              <a:buSzPct val="100000"/>
              <a:buChar char="•"/>
            </a:pPr>
            <a:r>
              <a:rPr lang="en-US" sz="1050" b="1" dirty="0">
                <a:solidFill>
                  <a:srgbClr val="383838"/>
                </a:solidFill>
                <a:latin typeface="DM Sans" pitchFamily="34" charset="0"/>
                <a:ea typeface="DM Sans" pitchFamily="34" charset="-122"/>
                <a:cs typeface="DM Sans" pitchFamily="34" charset="-120"/>
              </a:rPr>
              <a:t>Square-root concave sizing:</a:t>
            </a:r>
            <a:r>
              <a:rPr lang="en-US" sz="1050" dirty="0">
                <a:solidFill>
                  <a:srgbClr val="383838"/>
                </a:solidFill>
                <a:latin typeface="DM Sans" pitchFamily="34" charset="0"/>
                <a:ea typeface="DM Sans" pitchFamily="34" charset="-122"/>
                <a:cs typeface="DM Sans" pitchFamily="34" charset="-120"/>
              </a:rPr>
              <a:t> Position size scales with √(confidence), creating aggressive derisking for low-conviction signals while preserving meaningful exposure to high-conviction opportunities</a:t>
            </a:r>
            <a:endParaRPr lang="en-US" sz="1050" dirty="0"/>
          </a:p>
        </p:txBody>
      </p:sp>
      <p:sp>
        <p:nvSpPr>
          <p:cNvPr id="9" name="Text 6">
            <a:extLst>
              <a:ext uri="{FF2B5EF4-FFF2-40B4-BE49-F238E27FC236}">
                <a16:creationId xmlns:a16="http://schemas.microsoft.com/office/drawing/2014/main" id="{789CFFDA-9382-F296-9C03-9118E335E045}"/>
              </a:ext>
            </a:extLst>
          </p:cNvPr>
          <p:cNvSpPr/>
          <p:nvPr/>
        </p:nvSpPr>
        <p:spPr>
          <a:xfrm>
            <a:off x="2495313" y="3309174"/>
            <a:ext cx="5715476" cy="431244"/>
          </a:xfrm>
          <a:prstGeom prst="rect">
            <a:avLst/>
          </a:prstGeom>
          <a:noFill/>
          <a:ln/>
        </p:spPr>
        <p:txBody>
          <a:bodyPr wrap="square" lIns="0" tIns="0" rIns="0" bIns="0" rtlCol="0" anchor="t"/>
          <a:lstStyle/>
          <a:p>
            <a:pPr marL="342900" indent="-342900" algn="l">
              <a:lnSpc>
                <a:spcPts val="1650"/>
              </a:lnSpc>
              <a:buSzPct val="100000"/>
              <a:buChar char="•"/>
            </a:pPr>
            <a:r>
              <a:rPr lang="en-US" sz="1050" b="1" dirty="0">
                <a:solidFill>
                  <a:srgbClr val="383838"/>
                </a:solidFill>
                <a:latin typeface="DM Sans" pitchFamily="34" charset="0"/>
                <a:ea typeface="DM Sans" pitchFamily="34" charset="-122"/>
                <a:cs typeface="DM Sans" pitchFamily="34" charset="-120"/>
              </a:rPr>
              <a:t>Soft exposure cap at 0.95:</a:t>
            </a:r>
            <a:r>
              <a:rPr lang="en-US" sz="1050" dirty="0">
                <a:solidFill>
                  <a:srgbClr val="383838"/>
                </a:solidFill>
                <a:latin typeface="DM Sans" pitchFamily="34" charset="0"/>
                <a:ea typeface="DM Sans" pitchFamily="34" charset="-122"/>
                <a:cs typeface="DM Sans" pitchFamily="34" charset="-120"/>
              </a:rPr>
              <a:t> Prevents extreme concentration without introducing sharp discontinuities that could create gaming artifacts or unrealistic position dynamics</a:t>
            </a:r>
            <a:endParaRPr lang="en-US" sz="1050" dirty="0"/>
          </a:p>
        </p:txBody>
      </p:sp>
      <p:sp>
        <p:nvSpPr>
          <p:cNvPr id="10" name="Text 7">
            <a:extLst>
              <a:ext uri="{FF2B5EF4-FFF2-40B4-BE49-F238E27FC236}">
                <a16:creationId xmlns:a16="http://schemas.microsoft.com/office/drawing/2014/main" id="{76947329-CA75-5A5C-9624-F89F6EA1A8AA}"/>
              </a:ext>
            </a:extLst>
          </p:cNvPr>
          <p:cNvSpPr/>
          <p:nvPr/>
        </p:nvSpPr>
        <p:spPr>
          <a:xfrm>
            <a:off x="2495313" y="3861744"/>
            <a:ext cx="5715476" cy="431244"/>
          </a:xfrm>
          <a:prstGeom prst="rect">
            <a:avLst/>
          </a:prstGeom>
          <a:noFill/>
          <a:ln/>
        </p:spPr>
        <p:txBody>
          <a:bodyPr wrap="squar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This architecture emerged from iterative stress-testing across multiple cost regimes, representing the optimal balance between theoretical edge and practical implementability.</a:t>
            </a:r>
            <a:endParaRPr lang="en-US" sz="1050" dirty="0"/>
          </a:p>
        </p:txBody>
      </p:sp>
      <p:sp>
        <p:nvSpPr>
          <p:cNvPr id="11" name="Text 8">
            <a:extLst>
              <a:ext uri="{FF2B5EF4-FFF2-40B4-BE49-F238E27FC236}">
                <a16:creationId xmlns:a16="http://schemas.microsoft.com/office/drawing/2014/main" id="{8C52B4D0-8EF2-ECCC-DFBE-CAAD65A551C6}"/>
              </a:ext>
            </a:extLst>
          </p:cNvPr>
          <p:cNvSpPr/>
          <p:nvPr/>
        </p:nvSpPr>
        <p:spPr>
          <a:xfrm>
            <a:off x="8455162" y="1147145"/>
            <a:ext cx="3700701" cy="444818"/>
          </a:xfrm>
          <a:prstGeom prst="rect">
            <a:avLst/>
          </a:prstGeom>
          <a:noFill/>
          <a:ln/>
        </p:spPr>
        <p:txBody>
          <a:bodyPr wrap="none" lIns="0" tIns="0" rIns="0" bIns="0" rtlCol="0" anchor="t"/>
          <a:lstStyle/>
          <a:p>
            <a:pPr marL="0" indent="0" algn="ctr">
              <a:lnSpc>
                <a:spcPts val="3500"/>
              </a:lnSpc>
              <a:buNone/>
            </a:pPr>
            <a:r>
              <a:rPr lang="en-US" sz="3500" dirty="0">
                <a:solidFill>
                  <a:srgbClr val="383838"/>
                </a:solidFill>
                <a:latin typeface="PT Serif" pitchFamily="34" charset="0"/>
                <a:ea typeface="PT Serif" pitchFamily="34" charset="-122"/>
                <a:cs typeface="PT Serif" pitchFamily="34" charset="-120"/>
              </a:rPr>
              <a:t>3.81</a:t>
            </a:r>
            <a:endParaRPr lang="en-US" sz="3500" dirty="0"/>
          </a:p>
        </p:txBody>
      </p:sp>
      <p:sp>
        <p:nvSpPr>
          <p:cNvPr id="12" name="Text 9">
            <a:extLst>
              <a:ext uri="{FF2B5EF4-FFF2-40B4-BE49-F238E27FC236}">
                <a16:creationId xmlns:a16="http://schemas.microsoft.com/office/drawing/2014/main" id="{639D38EE-B310-E020-B5D8-90C95059B737}"/>
              </a:ext>
            </a:extLst>
          </p:cNvPr>
          <p:cNvSpPr/>
          <p:nvPr/>
        </p:nvSpPr>
        <p:spPr>
          <a:xfrm>
            <a:off x="9420759" y="1760436"/>
            <a:ext cx="1769388" cy="221099"/>
          </a:xfrm>
          <a:prstGeom prst="rect">
            <a:avLst/>
          </a:prstGeom>
          <a:noFill/>
          <a:ln/>
        </p:spPr>
        <p:txBody>
          <a:bodyPr wrap="none" lIns="0" tIns="0" rIns="0" bIns="0" rtlCol="0" anchor="t"/>
          <a:lstStyle/>
          <a:p>
            <a:pPr marL="0" indent="0" algn="ctr">
              <a:lnSpc>
                <a:spcPts val="1700"/>
              </a:lnSpc>
              <a:buNone/>
            </a:pPr>
            <a:r>
              <a:rPr lang="en-US" sz="1350" dirty="0">
                <a:solidFill>
                  <a:srgbClr val="383838"/>
                </a:solidFill>
                <a:latin typeface="PT Serif" pitchFamily="34" charset="0"/>
                <a:ea typeface="PT Serif" pitchFamily="34" charset="-122"/>
                <a:cs typeface="PT Serif" pitchFamily="34" charset="-120"/>
              </a:rPr>
              <a:t>Gross Sharpe</a:t>
            </a:r>
            <a:endParaRPr lang="en-US" sz="1350" dirty="0"/>
          </a:p>
        </p:txBody>
      </p:sp>
      <p:sp>
        <p:nvSpPr>
          <p:cNvPr id="13" name="Text 10">
            <a:extLst>
              <a:ext uri="{FF2B5EF4-FFF2-40B4-BE49-F238E27FC236}">
                <a16:creationId xmlns:a16="http://schemas.microsoft.com/office/drawing/2014/main" id="{CDD0D5B3-F535-34DC-01E8-9D8D80243D80}"/>
              </a:ext>
            </a:extLst>
          </p:cNvPr>
          <p:cNvSpPr/>
          <p:nvPr/>
        </p:nvSpPr>
        <p:spPr>
          <a:xfrm>
            <a:off x="8455162" y="2318482"/>
            <a:ext cx="3700701" cy="444818"/>
          </a:xfrm>
          <a:prstGeom prst="rect">
            <a:avLst/>
          </a:prstGeom>
          <a:noFill/>
          <a:ln/>
        </p:spPr>
        <p:txBody>
          <a:bodyPr wrap="none" lIns="0" tIns="0" rIns="0" bIns="0" rtlCol="0" anchor="t"/>
          <a:lstStyle/>
          <a:p>
            <a:pPr marL="0" indent="0" algn="ctr">
              <a:lnSpc>
                <a:spcPts val="3500"/>
              </a:lnSpc>
              <a:buNone/>
            </a:pPr>
            <a:r>
              <a:rPr lang="en-US" sz="3500" dirty="0">
                <a:solidFill>
                  <a:srgbClr val="383838"/>
                </a:solidFill>
                <a:latin typeface="PT Serif" pitchFamily="34" charset="0"/>
                <a:ea typeface="PT Serif" pitchFamily="34" charset="-122"/>
                <a:cs typeface="PT Serif" pitchFamily="34" charset="-120"/>
              </a:rPr>
              <a:t>1.99</a:t>
            </a:r>
            <a:endParaRPr lang="en-US" sz="3500" dirty="0"/>
          </a:p>
        </p:txBody>
      </p:sp>
      <p:sp>
        <p:nvSpPr>
          <p:cNvPr id="14" name="Text 11">
            <a:extLst>
              <a:ext uri="{FF2B5EF4-FFF2-40B4-BE49-F238E27FC236}">
                <a16:creationId xmlns:a16="http://schemas.microsoft.com/office/drawing/2014/main" id="{CEE9F0C7-384E-E13D-FBCF-2B208E26DC20}"/>
              </a:ext>
            </a:extLst>
          </p:cNvPr>
          <p:cNvSpPr/>
          <p:nvPr/>
        </p:nvSpPr>
        <p:spPr>
          <a:xfrm>
            <a:off x="9420759" y="2931773"/>
            <a:ext cx="1769388" cy="221099"/>
          </a:xfrm>
          <a:prstGeom prst="rect">
            <a:avLst/>
          </a:prstGeom>
          <a:noFill/>
          <a:ln/>
        </p:spPr>
        <p:txBody>
          <a:bodyPr wrap="none" lIns="0" tIns="0" rIns="0" bIns="0" rtlCol="0" anchor="t"/>
          <a:lstStyle/>
          <a:p>
            <a:pPr marL="0" indent="0" algn="ctr">
              <a:lnSpc>
                <a:spcPts val="1700"/>
              </a:lnSpc>
              <a:buNone/>
            </a:pPr>
            <a:r>
              <a:rPr lang="en-US" sz="1350" dirty="0">
                <a:solidFill>
                  <a:srgbClr val="383838"/>
                </a:solidFill>
                <a:latin typeface="PT Serif" pitchFamily="34" charset="0"/>
                <a:ea typeface="PT Serif" pitchFamily="34" charset="-122"/>
                <a:cs typeface="PT Serif" pitchFamily="34" charset="-120"/>
              </a:rPr>
              <a:t>Net Sharpe @0.5bp</a:t>
            </a:r>
            <a:endParaRPr lang="en-US" sz="1350" dirty="0"/>
          </a:p>
        </p:txBody>
      </p:sp>
      <p:sp>
        <p:nvSpPr>
          <p:cNvPr id="15" name="Text 12">
            <a:extLst>
              <a:ext uri="{FF2B5EF4-FFF2-40B4-BE49-F238E27FC236}">
                <a16:creationId xmlns:a16="http://schemas.microsoft.com/office/drawing/2014/main" id="{4B3179DB-180B-D44B-2477-DC3BECB76B71}"/>
              </a:ext>
            </a:extLst>
          </p:cNvPr>
          <p:cNvSpPr/>
          <p:nvPr/>
        </p:nvSpPr>
        <p:spPr>
          <a:xfrm>
            <a:off x="8455162" y="3489819"/>
            <a:ext cx="3700701" cy="444818"/>
          </a:xfrm>
          <a:prstGeom prst="rect">
            <a:avLst/>
          </a:prstGeom>
          <a:noFill/>
          <a:ln/>
        </p:spPr>
        <p:txBody>
          <a:bodyPr wrap="none" lIns="0" tIns="0" rIns="0" bIns="0" rtlCol="0" anchor="t"/>
          <a:lstStyle/>
          <a:p>
            <a:pPr marL="0" indent="0" algn="ctr">
              <a:lnSpc>
                <a:spcPts val="3500"/>
              </a:lnSpc>
              <a:buNone/>
            </a:pPr>
            <a:r>
              <a:rPr lang="en-US" sz="3500" dirty="0">
                <a:solidFill>
                  <a:srgbClr val="383838"/>
                </a:solidFill>
                <a:latin typeface="PT Serif" pitchFamily="34" charset="0"/>
                <a:ea typeface="PT Serif" pitchFamily="34" charset="-122"/>
                <a:cs typeface="PT Serif" pitchFamily="34" charset="-120"/>
              </a:rPr>
              <a:t>0.16</a:t>
            </a:r>
            <a:endParaRPr lang="en-US" sz="3500" dirty="0"/>
          </a:p>
        </p:txBody>
      </p:sp>
      <p:sp>
        <p:nvSpPr>
          <p:cNvPr id="16" name="Text 13">
            <a:extLst>
              <a:ext uri="{FF2B5EF4-FFF2-40B4-BE49-F238E27FC236}">
                <a16:creationId xmlns:a16="http://schemas.microsoft.com/office/drawing/2014/main" id="{26BC26C2-3A60-87B2-DF8C-8E0144D4F3CB}"/>
              </a:ext>
            </a:extLst>
          </p:cNvPr>
          <p:cNvSpPr/>
          <p:nvPr/>
        </p:nvSpPr>
        <p:spPr>
          <a:xfrm>
            <a:off x="9420759" y="4103110"/>
            <a:ext cx="1769388" cy="221099"/>
          </a:xfrm>
          <a:prstGeom prst="rect">
            <a:avLst/>
          </a:prstGeom>
          <a:noFill/>
          <a:ln/>
        </p:spPr>
        <p:txBody>
          <a:bodyPr wrap="none" lIns="0" tIns="0" rIns="0" bIns="0" rtlCol="0" anchor="t"/>
          <a:lstStyle/>
          <a:p>
            <a:pPr marL="0" indent="0" algn="ctr">
              <a:lnSpc>
                <a:spcPts val="1700"/>
              </a:lnSpc>
              <a:buNone/>
            </a:pPr>
            <a:r>
              <a:rPr lang="en-US" sz="1350" dirty="0">
                <a:solidFill>
                  <a:srgbClr val="383838"/>
                </a:solidFill>
                <a:latin typeface="PT Serif" pitchFamily="34" charset="0"/>
                <a:ea typeface="PT Serif" pitchFamily="34" charset="-122"/>
                <a:cs typeface="PT Serif" pitchFamily="34" charset="-120"/>
              </a:rPr>
              <a:t>Net Sharpe @1.0bp</a:t>
            </a:r>
            <a:endParaRPr lang="en-US" sz="1350" dirty="0"/>
          </a:p>
        </p:txBody>
      </p:sp>
      <p:sp>
        <p:nvSpPr>
          <p:cNvPr id="17" name="Shape 14">
            <a:extLst>
              <a:ext uri="{FF2B5EF4-FFF2-40B4-BE49-F238E27FC236}">
                <a16:creationId xmlns:a16="http://schemas.microsoft.com/office/drawing/2014/main" id="{9B42DEEB-53C9-B7DA-7576-D072A6D91BC3}"/>
              </a:ext>
            </a:extLst>
          </p:cNvPr>
          <p:cNvSpPr/>
          <p:nvPr/>
        </p:nvSpPr>
        <p:spPr>
          <a:xfrm>
            <a:off x="2205863" y="5289999"/>
            <a:ext cx="4805124" cy="1004530"/>
          </a:xfrm>
          <a:prstGeom prst="roundRect">
            <a:avLst>
              <a:gd name="adj" fmla="val 7282"/>
            </a:avLst>
          </a:prstGeom>
          <a:solidFill>
            <a:srgbClr val="FFFFFF"/>
          </a:solidFill>
          <a:ln/>
        </p:spPr>
      </p:sp>
      <p:sp>
        <p:nvSpPr>
          <p:cNvPr id="18" name="Shape 15">
            <a:extLst>
              <a:ext uri="{FF2B5EF4-FFF2-40B4-BE49-F238E27FC236}">
                <a16:creationId xmlns:a16="http://schemas.microsoft.com/office/drawing/2014/main" id="{EE1AD771-26CA-188F-0C2D-B42A446672E5}"/>
              </a:ext>
            </a:extLst>
          </p:cNvPr>
          <p:cNvSpPr/>
          <p:nvPr/>
        </p:nvSpPr>
        <p:spPr>
          <a:xfrm>
            <a:off x="2205863" y="5274759"/>
            <a:ext cx="4805124" cy="60960"/>
          </a:xfrm>
          <a:prstGeom prst="roundRect">
            <a:avLst>
              <a:gd name="adj" fmla="val 33172"/>
            </a:avLst>
          </a:prstGeom>
          <a:solidFill>
            <a:srgbClr val="E04F00"/>
          </a:solidFill>
          <a:ln/>
        </p:spPr>
      </p:sp>
      <p:sp>
        <p:nvSpPr>
          <p:cNvPr id="19" name="Shape 16">
            <a:extLst>
              <a:ext uri="{FF2B5EF4-FFF2-40B4-BE49-F238E27FC236}">
                <a16:creationId xmlns:a16="http://schemas.microsoft.com/office/drawing/2014/main" id="{93F8EF65-9A30-2ECA-052A-E537AA04EC34}"/>
              </a:ext>
            </a:extLst>
          </p:cNvPr>
          <p:cNvSpPr/>
          <p:nvPr/>
        </p:nvSpPr>
        <p:spPr>
          <a:xfrm>
            <a:off x="4406257" y="5087831"/>
            <a:ext cx="404336" cy="404336"/>
          </a:xfrm>
          <a:prstGeom prst="roundRect">
            <a:avLst>
              <a:gd name="adj" fmla="val 226149"/>
            </a:avLst>
          </a:prstGeom>
          <a:solidFill>
            <a:srgbClr val="E04F00"/>
          </a:solidFill>
          <a:ln/>
        </p:spPr>
      </p:sp>
      <p:pic>
        <p:nvPicPr>
          <p:cNvPr id="20" name="Image 1" descr="preencoded.png">
            <a:extLst>
              <a:ext uri="{FF2B5EF4-FFF2-40B4-BE49-F238E27FC236}">
                <a16:creationId xmlns:a16="http://schemas.microsoft.com/office/drawing/2014/main" id="{185E2316-3449-44A9-AD35-F64D0FBE1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7582" y="5209156"/>
            <a:ext cx="161687" cy="161687"/>
          </a:xfrm>
          <a:prstGeom prst="rect">
            <a:avLst/>
          </a:prstGeom>
        </p:spPr>
      </p:pic>
      <p:sp>
        <p:nvSpPr>
          <p:cNvPr id="21" name="Text 17">
            <a:extLst>
              <a:ext uri="{FF2B5EF4-FFF2-40B4-BE49-F238E27FC236}">
                <a16:creationId xmlns:a16="http://schemas.microsoft.com/office/drawing/2014/main" id="{4EE1FDF9-646E-FDDF-76FC-770E0066C3C9}"/>
              </a:ext>
            </a:extLst>
          </p:cNvPr>
          <p:cNvSpPr/>
          <p:nvPr/>
        </p:nvSpPr>
        <p:spPr>
          <a:xfrm>
            <a:off x="2355882" y="5626946"/>
            <a:ext cx="1769388" cy="221099"/>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T Serif" pitchFamily="34" charset="0"/>
                <a:ea typeface="PT Serif" pitchFamily="34" charset="-122"/>
                <a:cs typeface="PT Serif" pitchFamily="34" charset="-120"/>
              </a:rPr>
              <a:t>Total Return</a:t>
            </a:r>
            <a:endParaRPr lang="en-US" sz="1350" dirty="0"/>
          </a:p>
        </p:txBody>
      </p:sp>
      <p:sp>
        <p:nvSpPr>
          <p:cNvPr id="22" name="Text 18">
            <a:extLst>
              <a:ext uri="{FF2B5EF4-FFF2-40B4-BE49-F238E27FC236}">
                <a16:creationId xmlns:a16="http://schemas.microsoft.com/office/drawing/2014/main" id="{82C6D25A-E9DC-A594-A813-8F6F324D7574}"/>
              </a:ext>
            </a:extLst>
          </p:cNvPr>
          <p:cNvSpPr/>
          <p:nvPr/>
        </p:nvSpPr>
        <p:spPr>
          <a:xfrm>
            <a:off x="2355882" y="5928889"/>
            <a:ext cx="4505087" cy="215622"/>
          </a:xfrm>
          <a:prstGeom prst="rect">
            <a:avLst/>
          </a:prstGeom>
          <a:noFill/>
          <a:ln/>
        </p:spPr>
        <p:txBody>
          <a:bodyPr wrap="non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2.98 cumulative over test period</a:t>
            </a:r>
            <a:endParaRPr lang="en-US" sz="1050" dirty="0"/>
          </a:p>
        </p:txBody>
      </p:sp>
      <p:sp>
        <p:nvSpPr>
          <p:cNvPr id="23" name="Shape 19">
            <a:extLst>
              <a:ext uri="{FF2B5EF4-FFF2-40B4-BE49-F238E27FC236}">
                <a16:creationId xmlns:a16="http://schemas.microsoft.com/office/drawing/2014/main" id="{C0488089-6AAF-A6F2-F14E-F105F5AD86DB}"/>
              </a:ext>
            </a:extLst>
          </p:cNvPr>
          <p:cNvSpPr/>
          <p:nvPr/>
        </p:nvSpPr>
        <p:spPr>
          <a:xfrm>
            <a:off x="7145766" y="5289999"/>
            <a:ext cx="4805124" cy="1004530"/>
          </a:xfrm>
          <a:prstGeom prst="roundRect">
            <a:avLst>
              <a:gd name="adj" fmla="val 7282"/>
            </a:avLst>
          </a:prstGeom>
          <a:solidFill>
            <a:srgbClr val="FFFFFF"/>
          </a:solidFill>
          <a:ln/>
        </p:spPr>
      </p:sp>
      <p:sp>
        <p:nvSpPr>
          <p:cNvPr id="24" name="Shape 20">
            <a:extLst>
              <a:ext uri="{FF2B5EF4-FFF2-40B4-BE49-F238E27FC236}">
                <a16:creationId xmlns:a16="http://schemas.microsoft.com/office/drawing/2014/main" id="{E10230F5-569E-1CB0-405D-7F124D84CDB5}"/>
              </a:ext>
            </a:extLst>
          </p:cNvPr>
          <p:cNvSpPr/>
          <p:nvPr/>
        </p:nvSpPr>
        <p:spPr>
          <a:xfrm>
            <a:off x="7145766" y="5274759"/>
            <a:ext cx="4805124" cy="60960"/>
          </a:xfrm>
          <a:prstGeom prst="roundRect">
            <a:avLst>
              <a:gd name="adj" fmla="val 33172"/>
            </a:avLst>
          </a:prstGeom>
          <a:solidFill>
            <a:srgbClr val="E04F00"/>
          </a:solidFill>
          <a:ln/>
        </p:spPr>
      </p:sp>
      <p:sp>
        <p:nvSpPr>
          <p:cNvPr id="25" name="Shape 21">
            <a:extLst>
              <a:ext uri="{FF2B5EF4-FFF2-40B4-BE49-F238E27FC236}">
                <a16:creationId xmlns:a16="http://schemas.microsoft.com/office/drawing/2014/main" id="{A1BCD0EE-98B9-2E91-ECB7-C6D6EBD497D2}"/>
              </a:ext>
            </a:extLst>
          </p:cNvPr>
          <p:cNvSpPr/>
          <p:nvPr/>
        </p:nvSpPr>
        <p:spPr>
          <a:xfrm>
            <a:off x="9346160" y="5087831"/>
            <a:ext cx="404336" cy="404336"/>
          </a:xfrm>
          <a:prstGeom prst="roundRect">
            <a:avLst>
              <a:gd name="adj" fmla="val 226149"/>
            </a:avLst>
          </a:prstGeom>
          <a:solidFill>
            <a:srgbClr val="E04F00"/>
          </a:solidFill>
          <a:ln/>
        </p:spPr>
      </p:sp>
      <p:pic>
        <p:nvPicPr>
          <p:cNvPr id="26" name="Image 2" descr="preencoded.png">
            <a:extLst>
              <a:ext uri="{FF2B5EF4-FFF2-40B4-BE49-F238E27FC236}">
                <a16:creationId xmlns:a16="http://schemas.microsoft.com/office/drawing/2014/main" id="{ED43B94D-0201-D816-749A-9054B1510B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7485" y="5209156"/>
            <a:ext cx="161687" cy="161687"/>
          </a:xfrm>
          <a:prstGeom prst="rect">
            <a:avLst/>
          </a:prstGeom>
        </p:spPr>
      </p:pic>
      <p:sp>
        <p:nvSpPr>
          <p:cNvPr id="27" name="Text 22">
            <a:extLst>
              <a:ext uri="{FF2B5EF4-FFF2-40B4-BE49-F238E27FC236}">
                <a16:creationId xmlns:a16="http://schemas.microsoft.com/office/drawing/2014/main" id="{5BE9D083-7601-55DC-06A1-A491F11BAF83}"/>
              </a:ext>
            </a:extLst>
          </p:cNvPr>
          <p:cNvSpPr/>
          <p:nvPr/>
        </p:nvSpPr>
        <p:spPr>
          <a:xfrm>
            <a:off x="7295785" y="5626946"/>
            <a:ext cx="1769388" cy="221099"/>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T Serif" pitchFamily="34" charset="0"/>
                <a:ea typeface="PT Serif" pitchFamily="34" charset="-122"/>
                <a:cs typeface="PT Serif" pitchFamily="34" charset="-120"/>
              </a:rPr>
              <a:t>Max Drawdown</a:t>
            </a:r>
            <a:endParaRPr lang="en-US" sz="1350" dirty="0"/>
          </a:p>
        </p:txBody>
      </p:sp>
      <p:sp>
        <p:nvSpPr>
          <p:cNvPr id="28" name="Text 23">
            <a:extLst>
              <a:ext uri="{FF2B5EF4-FFF2-40B4-BE49-F238E27FC236}">
                <a16:creationId xmlns:a16="http://schemas.microsoft.com/office/drawing/2014/main" id="{11B7153C-1AA0-B087-456E-DEB16A90F856}"/>
              </a:ext>
            </a:extLst>
          </p:cNvPr>
          <p:cNvSpPr/>
          <p:nvPr/>
        </p:nvSpPr>
        <p:spPr>
          <a:xfrm>
            <a:off x="7295785" y="5928889"/>
            <a:ext cx="4505087" cy="215622"/>
          </a:xfrm>
          <a:prstGeom prst="rect">
            <a:avLst/>
          </a:prstGeom>
          <a:noFill/>
          <a:ln/>
        </p:spPr>
        <p:txBody>
          <a:bodyPr wrap="non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−14% controlled risk exposure</a:t>
            </a:r>
            <a:endParaRPr lang="en-US" sz="1050" dirty="0"/>
          </a:p>
        </p:txBody>
      </p:sp>
      <p:sp>
        <p:nvSpPr>
          <p:cNvPr id="29" name="Shape 24">
            <a:extLst>
              <a:ext uri="{FF2B5EF4-FFF2-40B4-BE49-F238E27FC236}">
                <a16:creationId xmlns:a16="http://schemas.microsoft.com/office/drawing/2014/main" id="{3095E299-4C94-132F-DFCF-67F4DFEAFE2C}"/>
              </a:ext>
            </a:extLst>
          </p:cNvPr>
          <p:cNvSpPr/>
          <p:nvPr/>
        </p:nvSpPr>
        <p:spPr>
          <a:xfrm>
            <a:off x="2205863" y="6631477"/>
            <a:ext cx="4805124" cy="1004530"/>
          </a:xfrm>
          <a:prstGeom prst="roundRect">
            <a:avLst>
              <a:gd name="adj" fmla="val 7282"/>
            </a:avLst>
          </a:prstGeom>
          <a:solidFill>
            <a:srgbClr val="FFFFFF"/>
          </a:solidFill>
          <a:ln/>
        </p:spPr>
      </p:sp>
      <p:sp>
        <p:nvSpPr>
          <p:cNvPr id="30" name="Shape 25">
            <a:extLst>
              <a:ext uri="{FF2B5EF4-FFF2-40B4-BE49-F238E27FC236}">
                <a16:creationId xmlns:a16="http://schemas.microsoft.com/office/drawing/2014/main" id="{40A37E5F-9BF9-8275-B88F-CC4B5BE88C58}"/>
              </a:ext>
            </a:extLst>
          </p:cNvPr>
          <p:cNvSpPr/>
          <p:nvPr/>
        </p:nvSpPr>
        <p:spPr>
          <a:xfrm>
            <a:off x="2205863" y="6616237"/>
            <a:ext cx="4805124" cy="60960"/>
          </a:xfrm>
          <a:prstGeom prst="roundRect">
            <a:avLst>
              <a:gd name="adj" fmla="val 33172"/>
            </a:avLst>
          </a:prstGeom>
          <a:solidFill>
            <a:srgbClr val="E04F00"/>
          </a:solidFill>
          <a:ln/>
        </p:spPr>
      </p:sp>
      <p:sp>
        <p:nvSpPr>
          <p:cNvPr id="31" name="Shape 26">
            <a:extLst>
              <a:ext uri="{FF2B5EF4-FFF2-40B4-BE49-F238E27FC236}">
                <a16:creationId xmlns:a16="http://schemas.microsoft.com/office/drawing/2014/main" id="{FDF7009A-C127-076B-B975-D2187C988532}"/>
              </a:ext>
            </a:extLst>
          </p:cNvPr>
          <p:cNvSpPr/>
          <p:nvPr/>
        </p:nvSpPr>
        <p:spPr>
          <a:xfrm>
            <a:off x="4406257" y="6429308"/>
            <a:ext cx="404336" cy="404336"/>
          </a:xfrm>
          <a:prstGeom prst="roundRect">
            <a:avLst>
              <a:gd name="adj" fmla="val 226149"/>
            </a:avLst>
          </a:prstGeom>
          <a:solidFill>
            <a:srgbClr val="E04F00"/>
          </a:solidFill>
          <a:ln/>
        </p:spPr>
      </p:sp>
      <p:pic>
        <p:nvPicPr>
          <p:cNvPr id="32" name="Image 3" descr="preencoded.png">
            <a:extLst>
              <a:ext uri="{FF2B5EF4-FFF2-40B4-BE49-F238E27FC236}">
                <a16:creationId xmlns:a16="http://schemas.microsoft.com/office/drawing/2014/main" id="{D6B12167-1C70-5C7E-EC7C-247A4EA8AB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27582" y="6550633"/>
            <a:ext cx="161687" cy="161687"/>
          </a:xfrm>
          <a:prstGeom prst="rect">
            <a:avLst/>
          </a:prstGeom>
        </p:spPr>
      </p:pic>
      <p:sp>
        <p:nvSpPr>
          <p:cNvPr id="33" name="Text 27">
            <a:extLst>
              <a:ext uri="{FF2B5EF4-FFF2-40B4-BE49-F238E27FC236}">
                <a16:creationId xmlns:a16="http://schemas.microsoft.com/office/drawing/2014/main" id="{9C25F4AB-5974-4CB3-EEDD-282C003BD16F}"/>
              </a:ext>
            </a:extLst>
          </p:cNvPr>
          <p:cNvSpPr/>
          <p:nvPr/>
        </p:nvSpPr>
        <p:spPr>
          <a:xfrm>
            <a:off x="2355882" y="6968423"/>
            <a:ext cx="1769388" cy="221099"/>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T Serif" pitchFamily="34" charset="0"/>
                <a:ea typeface="PT Serif" pitchFamily="34" charset="-122"/>
                <a:cs typeface="PT Serif" pitchFamily="34" charset="-120"/>
              </a:rPr>
              <a:t>Positive Years</a:t>
            </a:r>
            <a:endParaRPr lang="en-US" sz="1350" dirty="0"/>
          </a:p>
        </p:txBody>
      </p:sp>
      <p:sp>
        <p:nvSpPr>
          <p:cNvPr id="34" name="Text 28">
            <a:extLst>
              <a:ext uri="{FF2B5EF4-FFF2-40B4-BE49-F238E27FC236}">
                <a16:creationId xmlns:a16="http://schemas.microsoft.com/office/drawing/2014/main" id="{55F39928-044A-EB0F-640A-154C9608124F}"/>
              </a:ext>
            </a:extLst>
          </p:cNvPr>
          <p:cNvSpPr/>
          <p:nvPr/>
        </p:nvSpPr>
        <p:spPr>
          <a:xfrm>
            <a:off x="2355882" y="7270366"/>
            <a:ext cx="4505087" cy="215622"/>
          </a:xfrm>
          <a:prstGeom prst="rect">
            <a:avLst/>
          </a:prstGeom>
          <a:noFill/>
          <a:ln/>
        </p:spPr>
        <p:txBody>
          <a:bodyPr wrap="non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12 out of 14 years profitable</a:t>
            </a:r>
            <a:endParaRPr lang="en-US" sz="1050" dirty="0"/>
          </a:p>
        </p:txBody>
      </p:sp>
      <p:sp>
        <p:nvSpPr>
          <p:cNvPr id="35" name="Shape 29">
            <a:extLst>
              <a:ext uri="{FF2B5EF4-FFF2-40B4-BE49-F238E27FC236}">
                <a16:creationId xmlns:a16="http://schemas.microsoft.com/office/drawing/2014/main" id="{46507531-B660-5606-98D0-296DB4374876}"/>
              </a:ext>
            </a:extLst>
          </p:cNvPr>
          <p:cNvSpPr/>
          <p:nvPr/>
        </p:nvSpPr>
        <p:spPr>
          <a:xfrm>
            <a:off x="7145766" y="6631477"/>
            <a:ext cx="4805124" cy="1004530"/>
          </a:xfrm>
          <a:prstGeom prst="roundRect">
            <a:avLst>
              <a:gd name="adj" fmla="val 7282"/>
            </a:avLst>
          </a:prstGeom>
          <a:solidFill>
            <a:srgbClr val="FFFFFF"/>
          </a:solidFill>
          <a:ln/>
        </p:spPr>
      </p:sp>
      <p:sp>
        <p:nvSpPr>
          <p:cNvPr id="36" name="Shape 30">
            <a:extLst>
              <a:ext uri="{FF2B5EF4-FFF2-40B4-BE49-F238E27FC236}">
                <a16:creationId xmlns:a16="http://schemas.microsoft.com/office/drawing/2014/main" id="{ED12F215-CB4A-0DCE-9316-A7192CB584F9}"/>
              </a:ext>
            </a:extLst>
          </p:cNvPr>
          <p:cNvSpPr/>
          <p:nvPr/>
        </p:nvSpPr>
        <p:spPr>
          <a:xfrm>
            <a:off x="7145766" y="6616237"/>
            <a:ext cx="4805124" cy="60960"/>
          </a:xfrm>
          <a:prstGeom prst="roundRect">
            <a:avLst>
              <a:gd name="adj" fmla="val 33172"/>
            </a:avLst>
          </a:prstGeom>
          <a:solidFill>
            <a:srgbClr val="E04F00"/>
          </a:solidFill>
          <a:ln/>
        </p:spPr>
      </p:sp>
      <p:sp>
        <p:nvSpPr>
          <p:cNvPr id="37" name="Shape 31">
            <a:extLst>
              <a:ext uri="{FF2B5EF4-FFF2-40B4-BE49-F238E27FC236}">
                <a16:creationId xmlns:a16="http://schemas.microsoft.com/office/drawing/2014/main" id="{FEA231BB-0E6C-2F89-B853-A5C0C2D846BA}"/>
              </a:ext>
            </a:extLst>
          </p:cNvPr>
          <p:cNvSpPr/>
          <p:nvPr/>
        </p:nvSpPr>
        <p:spPr>
          <a:xfrm>
            <a:off x="9346160" y="6429308"/>
            <a:ext cx="404336" cy="404336"/>
          </a:xfrm>
          <a:prstGeom prst="roundRect">
            <a:avLst>
              <a:gd name="adj" fmla="val 226149"/>
            </a:avLst>
          </a:prstGeom>
          <a:solidFill>
            <a:srgbClr val="E04F00"/>
          </a:solidFill>
          <a:ln/>
        </p:spPr>
      </p:sp>
      <p:pic>
        <p:nvPicPr>
          <p:cNvPr id="38" name="Image 4" descr="preencoded.png">
            <a:extLst>
              <a:ext uri="{FF2B5EF4-FFF2-40B4-BE49-F238E27FC236}">
                <a16:creationId xmlns:a16="http://schemas.microsoft.com/office/drawing/2014/main" id="{9948B08E-F921-AA21-0C84-5E2A88ABE6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67485" y="6550633"/>
            <a:ext cx="161687" cy="161687"/>
          </a:xfrm>
          <a:prstGeom prst="rect">
            <a:avLst/>
          </a:prstGeom>
        </p:spPr>
      </p:pic>
      <p:sp>
        <p:nvSpPr>
          <p:cNvPr id="39" name="Text 32">
            <a:extLst>
              <a:ext uri="{FF2B5EF4-FFF2-40B4-BE49-F238E27FC236}">
                <a16:creationId xmlns:a16="http://schemas.microsoft.com/office/drawing/2014/main" id="{65574580-BDB9-E095-7ED4-2615097AE2F9}"/>
              </a:ext>
            </a:extLst>
          </p:cNvPr>
          <p:cNvSpPr/>
          <p:nvPr/>
        </p:nvSpPr>
        <p:spPr>
          <a:xfrm>
            <a:off x="7295785" y="6968423"/>
            <a:ext cx="1769388" cy="221099"/>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T Serif" pitchFamily="34" charset="0"/>
                <a:ea typeface="PT Serif" pitchFamily="34" charset="-122"/>
                <a:cs typeface="PT Serif" pitchFamily="34" charset="-120"/>
              </a:rPr>
              <a:t>Monthly Win Rate</a:t>
            </a:r>
            <a:endParaRPr lang="en-US" sz="1350" dirty="0"/>
          </a:p>
        </p:txBody>
      </p:sp>
      <p:sp>
        <p:nvSpPr>
          <p:cNvPr id="40" name="Text 33">
            <a:extLst>
              <a:ext uri="{FF2B5EF4-FFF2-40B4-BE49-F238E27FC236}">
                <a16:creationId xmlns:a16="http://schemas.microsoft.com/office/drawing/2014/main" id="{C988BCBA-D70B-CC7C-1EB1-F05E6C7F4759}"/>
              </a:ext>
            </a:extLst>
          </p:cNvPr>
          <p:cNvSpPr/>
          <p:nvPr/>
        </p:nvSpPr>
        <p:spPr>
          <a:xfrm>
            <a:off x="7295785" y="7270366"/>
            <a:ext cx="4505087" cy="215622"/>
          </a:xfrm>
          <a:prstGeom prst="rect">
            <a:avLst/>
          </a:prstGeom>
          <a:noFill/>
          <a:ln/>
        </p:spPr>
        <p:txBody>
          <a:bodyPr wrap="none" lIns="0" tIns="0" rIns="0" bIns="0" rtlCol="0" anchor="t"/>
          <a:lstStyle/>
          <a:p>
            <a:pPr marL="0" indent="0" algn="l">
              <a:lnSpc>
                <a:spcPts val="1650"/>
              </a:lnSpc>
              <a:buNone/>
            </a:pPr>
            <a:r>
              <a:rPr lang="en-US" sz="1050" dirty="0">
                <a:solidFill>
                  <a:srgbClr val="383838"/>
                </a:solidFill>
                <a:latin typeface="DM Sans" pitchFamily="34" charset="0"/>
                <a:ea typeface="DM Sans" pitchFamily="34" charset="-122"/>
                <a:cs typeface="DM Sans" pitchFamily="34" charset="-120"/>
              </a:rPr>
              <a:t>80.8% positive months</a:t>
            </a:r>
            <a:endParaRPr lang="en-US" sz="1050" dirty="0"/>
          </a:p>
        </p:txBody>
      </p:sp>
    </p:spTree>
    <p:extLst>
      <p:ext uri="{BB962C8B-B14F-4D97-AF65-F5344CB8AC3E}">
        <p14:creationId xmlns:p14="http://schemas.microsoft.com/office/powerpoint/2010/main" val="28649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0DCBF11C-88BF-3D76-B847-8C81E53CD2F0}"/>
              </a:ext>
            </a:extLst>
          </p:cNvPr>
          <p:cNvSpPr/>
          <p:nvPr/>
        </p:nvSpPr>
        <p:spPr>
          <a:xfrm>
            <a:off x="3412688" y="297656"/>
            <a:ext cx="837724" cy="203002"/>
          </a:xfrm>
          <a:prstGeom prst="roundRect">
            <a:avLst>
              <a:gd name="adj" fmla="val 6383"/>
            </a:avLst>
          </a:prstGeom>
          <a:solidFill>
            <a:srgbClr val="FFDECC"/>
          </a:solidFill>
          <a:ln/>
        </p:spPr>
      </p:sp>
      <p:sp>
        <p:nvSpPr>
          <p:cNvPr id="3" name="Text 1">
            <a:extLst>
              <a:ext uri="{FF2B5EF4-FFF2-40B4-BE49-F238E27FC236}">
                <a16:creationId xmlns:a16="http://schemas.microsoft.com/office/drawing/2014/main" id="{BBF268C4-74F9-3D27-9B4B-99D40D8D2EBD}"/>
              </a:ext>
            </a:extLst>
          </p:cNvPr>
          <p:cNvSpPr/>
          <p:nvPr/>
        </p:nvSpPr>
        <p:spPr>
          <a:xfrm>
            <a:off x="3477458" y="330041"/>
            <a:ext cx="708184" cy="138232"/>
          </a:xfrm>
          <a:prstGeom prst="rect">
            <a:avLst/>
          </a:prstGeom>
          <a:noFill/>
          <a:ln/>
        </p:spPr>
        <p:txBody>
          <a:bodyPr wrap="none" lIns="0" tIns="0" rIns="0" bIns="0" rtlCol="0" anchor="t"/>
          <a:lstStyle/>
          <a:p>
            <a:pPr marL="0" indent="0" algn="l">
              <a:lnSpc>
                <a:spcPts val="1050"/>
              </a:lnSpc>
              <a:buNone/>
            </a:pPr>
            <a:r>
              <a:rPr lang="en-US" sz="650" dirty="0">
                <a:solidFill>
                  <a:srgbClr val="383838"/>
                </a:solidFill>
                <a:latin typeface="DM Sans" pitchFamily="34" charset="0"/>
                <a:ea typeface="DM Sans" pitchFamily="34" charset="-122"/>
                <a:cs typeface="DM Sans" pitchFamily="34" charset="-120"/>
              </a:rPr>
              <a:t>REGIME ANALYSIS</a:t>
            </a:r>
            <a:endParaRPr lang="en-US" sz="650" dirty="0"/>
          </a:p>
        </p:txBody>
      </p:sp>
      <p:sp>
        <p:nvSpPr>
          <p:cNvPr id="4" name="Text 2">
            <a:extLst>
              <a:ext uri="{FF2B5EF4-FFF2-40B4-BE49-F238E27FC236}">
                <a16:creationId xmlns:a16="http://schemas.microsoft.com/office/drawing/2014/main" id="{DD5C1BD3-96F9-25B6-3A5E-3F75D6E448B3}"/>
              </a:ext>
            </a:extLst>
          </p:cNvPr>
          <p:cNvSpPr/>
          <p:nvPr/>
        </p:nvSpPr>
        <p:spPr>
          <a:xfrm>
            <a:off x="3412688" y="543758"/>
            <a:ext cx="4089916" cy="354330"/>
          </a:xfrm>
          <a:prstGeom prst="rect">
            <a:avLst/>
          </a:prstGeom>
          <a:noFill/>
          <a:ln/>
        </p:spPr>
        <p:txBody>
          <a:bodyPr wrap="none" lIns="0" tIns="0" rIns="0" bIns="0" rtlCol="0" anchor="t"/>
          <a:lstStyle/>
          <a:p>
            <a:pPr marL="0" indent="0" algn="l">
              <a:lnSpc>
                <a:spcPts val="2750"/>
              </a:lnSpc>
              <a:buNone/>
            </a:pPr>
            <a:r>
              <a:rPr lang="en-US" sz="2200" dirty="0">
                <a:solidFill>
                  <a:srgbClr val="020202"/>
                </a:solidFill>
                <a:latin typeface="PT Serif" pitchFamily="34" charset="0"/>
                <a:ea typeface="PT Serif" pitchFamily="34" charset="-122"/>
                <a:cs typeface="PT Serif" pitchFamily="34" charset="-120"/>
              </a:rPr>
              <a:t>Regime Robustness (2011–2024)</a:t>
            </a:r>
            <a:endParaRPr lang="en-US" sz="2200" dirty="0"/>
          </a:p>
        </p:txBody>
      </p:sp>
      <p:sp>
        <p:nvSpPr>
          <p:cNvPr id="5" name="Text 3">
            <a:extLst>
              <a:ext uri="{FF2B5EF4-FFF2-40B4-BE49-F238E27FC236}">
                <a16:creationId xmlns:a16="http://schemas.microsoft.com/office/drawing/2014/main" id="{25FC618F-3270-DD5A-F2A1-14F60BD404BE}"/>
              </a:ext>
            </a:extLst>
          </p:cNvPr>
          <p:cNvSpPr/>
          <p:nvPr/>
        </p:nvSpPr>
        <p:spPr>
          <a:xfrm>
            <a:off x="3412688" y="1060013"/>
            <a:ext cx="5941933" cy="488871"/>
          </a:xfrm>
          <a:prstGeom prst="rect">
            <a:avLst/>
          </a:prstGeom>
          <a:noFill/>
          <a:ln/>
        </p:spPr>
        <p:txBody>
          <a:bodyPr wrap="none" lIns="0" tIns="0" rIns="0" bIns="0" rtlCol="0" anchor="t"/>
          <a:lstStyle/>
          <a:p>
            <a:pPr marL="0" indent="0" algn="l">
              <a:lnSpc>
                <a:spcPts val="3800"/>
              </a:lnSpc>
              <a:buNone/>
            </a:pPr>
            <a:r>
              <a:rPr lang="en-US" sz="3050" dirty="0">
                <a:solidFill>
                  <a:srgbClr val="020202"/>
                </a:solidFill>
                <a:latin typeface="PT Serif" pitchFamily="34" charset="0"/>
                <a:ea typeface="PT Serif" pitchFamily="34" charset="-122"/>
                <a:cs typeface="PT Serif" pitchFamily="34" charset="-120"/>
              </a:rPr>
              <a:t>Performance Across Market Cycles</a:t>
            </a:r>
            <a:endParaRPr lang="en-US" sz="3050" dirty="0"/>
          </a:p>
        </p:txBody>
      </p:sp>
      <p:sp>
        <p:nvSpPr>
          <p:cNvPr id="6" name="Text 4">
            <a:extLst>
              <a:ext uri="{FF2B5EF4-FFF2-40B4-BE49-F238E27FC236}">
                <a16:creationId xmlns:a16="http://schemas.microsoft.com/office/drawing/2014/main" id="{D7416BA4-AFC0-35A1-758C-B755A997BBE8}"/>
              </a:ext>
            </a:extLst>
          </p:cNvPr>
          <p:cNvSpPr/>
          <p:nvPr/>
        </p:nvSpPr>
        <p:spPr>
          <a:xfrm>
            <a:off x="3412688" y="1710809"/>
            <a:ext cx="7805023" cy="518279"/>
          </a:xfrm>
          <a:prstGeom prst="rect">
            <a:avLst/>
          </a:prstGeom>
          <a:noFill/>
          <a:ln/>
        </p:spPr>
        <p:txBody>
          <a:bodyPr wrap="square" lIns="0" tIns="0" rIns="0" bIns="0" rtlCol="0" anchor="t"/>
          <a:lstStyle/>
          <a:p>
            <a:pPr marL="0" indent="0" algn="l">
              <a:lnSpc>
                <a:spcPts val="1350"/>
              </a:lnSpc>
              <a:buNone/>
            </a:pPr>
            <a:r>
              <a:rPr lang="en-US" sz="850" dirty="0">
                <a:solidFill>
                  <a:srgbClr val="383838"/>
                </a:solidFill>
                <a:latin typeface="DM Sans" pitchFamily="34" charset="0"/>
                <a:ea typeface="DM Sans" pitchFamily="34" charset="-122"/>
                <a:cs typeface="DM Sans" pitchFamily="34" charset="-120"/>
              </a:rPr>
              <a:t>A critical test of any systematic strategy is consistency across varying market regimes. We partitioned the 14-year backtest into four distinct periods encompassing different macro environments: the post-crisis recovery, the late-cycle expansion, the COVID shock and recovery, and the recent volatility regime.</a:t>
            </a:r>
            <a:endParaRPr lang="en-US" sz="850" dirty="0"/>
          </a:p>
        </p:txBody>
      </p:sp>
      <p:pic>
        <p:nvPicPr>
          <p:cNvPr id="7" name="Image 0" descr="preencoded.png">
            <a:extLst>
              <a:ext uri="{FF2B5EF4-FFF2-40B4-BE49-F238E27FC236}">
                <a16:creationId xmlns:a16="http://schemas.microsoft.com/office/drawing/2014/main" id="{F8E2D7B9-AD3E-5B15-E7CE-6B51847B6351}"/>
              </a:ext>
            </a:extLst>
          </p:cNvPr>
          <p:cNvPicPr>
            <a:picLocks noChangeAspect="1"/>
          </p:cNvPicPr>
          <p:nvPr/>
        </p:nvPicPr>
        <p:blipFill>
          <a:blip r:embed="rId2"/>
          <a:stretch>
            <a:fillRect/>
          </a:stretch>
        </p:blipFill>
        <p:spPr>
          <a:xfrm>
            <a:off x="3412688" y="2350532"/>
            <a:ext cx="7805023" cy="4046815"/>
          </a:xfrm>
          <a:prstGeom prst="rect">
            <a:avLst/>
          </a:prstGeom>
        </p:spPr>
      </p:pic>
      <p:sp>
        <p:nvSpPr>
          <p:cNvPr id="8" name="Shape 5">
            <a:extLst>
              <a:ext uri="{FF2B5EF4-FFF2-40B4-BE49-F238E27FC236}">
                <a16:creationId xmlns:a16="http://schemas.microsoft.com/office/drawing/2014/main" id="{7E7FEB2A-3350-94D9-658A-EAFBFCBEAB0D}"/>
              </a:ext>
            </a:extLst>
          </p:cNvPr>
          <p:cNvSpPr/>
          <p:nvPr/>
        </p:nvSpPr>
        <p:spPr>
          <a:xfrm>
            <a:off x="6477595" y="6478990"/>
            <a:ext cx="107871" cy="107871"/>
          </a:xfrm>
          <a:prstGeom prst="roundRect">
            <a:avLst>
              <a:gd name="adj" fmla="val 16954"/>
            </a:avLst>
          </a:prstGeom>
          <a:solidFill>
            <a:srgbClr val="4D1B00"/>
          </a:solidFill>
          <a:ln/>
        </p:spPr>
      </p:sp>
      <p:sp>
        <p:nvSpPr>
          <p:cNvPr id="9" name="Text 6">
            <a:extLst>
              <a:ext uri="{FF2B5EF4-FFF2-40B4-BE49-F238E27FC236}">
                <a16:creationId xmlns:a16="http://schemas.microsoft.com/office/drawing/2014/main" id="{219EE389-872C-6464-9107-91E8763B3437}"/>
              </a:ext>
            </a:extLst>
          </p:cNvPr>
          <p:cNvSpPr/>
          <p:nvPr/>
        </p:nvSpPr>
        <p:spPr>
          <a:xfrm>
            <a:off x="6646426" y="6478990"/>
            <a:ext cx="592574" cy="107990"/>
          </a:xfrm>
          <a:prstGeom prst="rect">
            <a:avLst/>
          </a:prstGeom>
          <a:noFill/>
          <a:ln/>
        </p:spPr>
        <p:txBody>
          <a:bodyPr wrap="none" lIns="0" tIns="0" rIns="0" bIns="0" rtlCol="0" anchor="t"/>
          <a:lstStyle/>
          <a:p>
            <a:pPr marL="0" indent="0" algn="l">
              <a:lnSpc>
                <a:spcPts val="850"/>
              </a:lnSpc>
              <a:buNone/>
            </a:pPr>
            <a:r>
              <a:rPr lang="en-US" sz="850" dirty="0">
                <a:solidFill>
                  <a:srgbClr val="383838"/>
                </a:solidFill>
                <a:latin typeface="DM Sans" pitchFamily="34" charset="0"/>
                <a:ea typeface="DM Sans" pitchFamily="34" charset="-122"/>
                <a:cs typeface="DM Sans" pitchFamily="34" charset="-120"/>
              </a:rPr>
              <a:t>Total Return</a:t>
            </a:r>
            <a:endParaRPr lang="en-US" sz="850" dirty="0"/>
          </a:p>
        </p:txBody>
      </p:sp>
      <p:sp>
        <p:nvSpPr>
          <p:cNvPr id="10" name="Shape 7">
            <a:extLst>
              <a:ext uri="{FF2B5EF4-FFF2-40B4-BE49-F238E27FC236}">
                <a16:creationId xmlns:a16="http://schemas.microsoft.com/office/drawing/2014/main" id="{36C84636-7E27-A159-27B9-AA0D05E29FE6}"/>
              </a:ext>
            </a:extLst>
          </p:cNvPr>
          <p:cNvSpPr/>
          <p:nvPr/>
        </p:nvSpPr>
        <p:spPr>
          <a:xfrm>
            <a:off x="7391400" y="6478990"/>
            <a:ext cx="107871" cy="107871"/>
          </a:xfrm>
          <a:prstGeom prst="roundRect">
            <a:avLst>
              <a:gd name="adj" fmla="val 16954"/>
            </a:avLst>
          </a:prstGeom>
          <a:solidFill>
            <a:srgbClr val="A63A00"/>
          </a:solidFill>
          <a:ln/>
        </p:spPr>
      </p:sp>
      <p:sp>
        <p:nvSpPr>
          <p:cNvPr id="11" name="Text 8">
            <a:extLst>
              <a:ext uri="{FF2B5EF4-FFF2-40B4-BE49-F238E27FC236}">
                <a16:creationId xmlns:a16="http://schemas.microsoft.com/office/drawing/2014/main" id="{C3D2F157-261B-608A-9E20-669A4A6FED0F}"/>
              </a:ext>
            </a:extLst>
          </p:cNvPr>
          <p:cNvSpPr/>
          <p:nvPr/>
        </p:nvSpPr>
        <p:spPr>
          <a:xfrm>
            <a:off x="7560231" y="6478990"/>
            <a:ext cx="623530" cy="107990"/>
          </a:xfrm>
          <a:prstGeom prst="rect">
            <a:avLst/>
          </a:prstGeom>
          <a:noFill/>
          <a:ln/>
        </p:spPr>
        <p:txBody>
          <a:bodyPr wrap="none" lIns="0" tIns="0" rIns="0" bIns="0" rtlCol="0" anchor="t"/>
          <a:lstStyle/>
          <a:p>
            <a:pPr marL="0" indent="0" algn="l">
              <a:lnSpc>
                <a:spcPts val="850"/>
              </a:lnSpc>
              <a:buNone/>
            </a:pPr>
            <a:r>
              <a:rPr lang="en-US" sz="850" dirty="0">
                <a:solidFill>
                  <a:srgbClr val="383838"/>
                </a:solidFill>
                <a:latin typeface="DM Sans" pitchFamily="34" charset="0"/>
                <a:ea typeface="DM Sans" pitchFamily="34" charset="-122"/>
                <a:cs typeface="DM Sans" pitchFamily="34" charset="-120"/>
              </a:rPr>
              <a:t>Daily Sharpe</a:t>
            </a:r>
            <a:endParaRPr lang="en-US" sz="850" dirty="0"/>
          </a:p>
        </p:txBody>
      </p:sp>
      <p:sp>
        <p:nvSpPr>
          <p:cNvPr id="12" name="Shape 9">
            <a:extLst>
              <a:ext uri="{FF2B5EF4-FFF2-40B4-BE49-F238E27FC236}">
                <a16:creationId xmlns:a16="http://schemas.microsoft.com/office/drawing/2014/main" id="{3A0CA546-C6F4-75DC-0531-A59AA766F855}"/>
              </a:ext>
            </a:extLst>
          </p:cNvPr>
          <p:cNvSpPr/>
          <p:nvPr/>
        </p:nvSpPr>
        <p:spPr>
          <a:xfrm>
            <a:off x="3412688" y="6842760"/>
            <a:ext cx="7805023" cy="1089065"/>
          </a:xfrm>
          <a:prstGeom prst="roundRect">
            <a:avLst>
              <a:gd name="adj" fmla="val 1487"/>
            </a:avLst>
          </a:prstGeom>
          <a:solidFill>
            <a:srgbClr val="FFCDB3"/>
          </a:solidFill>
          <a:ln/>
        </p:spPr>
      </p:sp>
      <p:pic>
        <p:nvPicPr>
          <p:cNvPr id="13" name="Image 1" descr="preencoded.png">
            <a:extLst>
              <a:ext uri="{FF2B5EF4-FFF2-40B4-BE49-F238E27FC236}">
                <a16:creationId xmlns:a16="http://schemas.microsoft.com/office/drawing/2014/main" id="{1B04FDAF-95B2-42BA-A45C-F025E87609CE}"/>
              </a:ext>
            </a:extLst>
          </p:cNvPr>
          <p:cNvPicPr>
            <a:picLocks noChangeAspect="1"/>
          </p:cNvPicPr>
          <p:nvPr/>
        </p:nvPicPr>
        <p:blipFill>
          <a:blip r:embed="rId3"/>
          <a:stretch>
            <a:fillRect/>
          </a:stretch>
        </p:blipFill>
        <p:spPr>
          <a:xfrm>
            <a:off x="3520559" y="6990636"/>
            <a:ext cx="177046" cy="141684"/>
          </a:xfrm>
          <a:prstGeom prst="rect">
            <a:avLst/>
          </a:prstGeom>
        </p:spPr>
      </p:pic>
      <p:sp>
        <p:nvSpPr>
          <p:cNvPr id="14" name="Text 10">
            <a:extLst>
              <a:ext uri="{FF2B5EF4-FFF2-40B4-BE49-F238E27FC236}">
                <a16:creationId xmlns:a16="http://schemas.microsoft.com/office/drawing/2014/main" id="{03F4E98D-9436-AB7E-E270-C78C319B85AF}"/>
              </a:ext>
            </a:extLst>
          </p:cNvPr>
          <p:cNvSpPr/>
          <p:nvPr/>
        </p:nvSpPr>
        <p:spPr>
          <a:xfrm>
            <a:off x="3805476" y="6977539"/>
            <a:ext cx="2214563" cy="177046"/>
          </a:xfrm>
          <a:prstGeom prst="rect">
            <a:avLst/>
          </a:prstGeom>
          <a:noFill/>
          <a:ln/>
        </p:spPr>
        <p:txBody>
          <a:bodyPr wrap="none" lIns="0" tIns="0" rIns="0" bIns="0" rtlCol="0" anchor="t"/>
          <a:lstStyle/>
          <a:p>
            <a:pPr marL="0" indent="0" algn="l">
              <a:lnSpc>
                <a:spcPts val="1350"/>
              </a:lnSpc>
              <a:buNone/>
            </a:pPr>
            <a:r>
              <a:rPr lang="en-US" sz="1100" dirty="0">
                <a:solidFill>
                  <a:srgbClr val="000000"/>
                </a:solidFill>
                <a:latin typeface="PT Serif" pitchFamily="34" charset="0"/>
                <a:ea typeface="PT Serif" pitchFamily="34" charset="-122"/>
                <a:cs typeface="PT Serif" pitchFamily="34" charset="-120"/>
              </a:rPr>
              <a:t>Key Finding: Regime Independence</a:t>
            </a:r>
            <a:endParaRPr lang="en-US" sz="1100" dirty="0"/>
          </a:p>
        </p:txBody>
      </p:sp>
      <p:sp>
        <p:nvSpPr>
          <p:cNvPr id="15" name="Text 11">
            <a:extLst>
              <a:ext uri="{FF2B5EF4-FFF2-40B4-BE49-F238E27FC236}">
                <a16:creationId xmlns:a16="http://schemas.microsoft.com/office/drawing/2014/main" id="{D88775D2-00A4-BE83-7754-8413686E164A}"/>
              </a:ext>
            </a:extLst>
          </p:cNvPr>
          <p:cNvSpPr/>
          <p:nvPr/>
        </p:nvSpPr>
        <p:spPr>
          <a:xfrm>
            <a:off x="3805476" y="7262455"/>
            <a:ext cx="7304365" cy="518279"/>
          </a:xfrm>
          <a:prstGeom prst="rect">
            <a:avLst/>
          </a:prstGeom>
          <a:noFill/>
          <a:ln/>
        </p:spPr>
        <p:txBody>
          <a:bodyPr wrap="square" lIns="0" tIns="0" rIns="0" bIns="0" rtlCol="0" anchor="t"/>
          <a:lstStyle/>
          <a:p>
            <a:pPr marL="0" indent="0" algn="l">
              <a:lnSpc>
                <a:spcPts val="1350"/>
              </a:lnSpc>
              <a:buNone/>
            </a:pPr>
            <a:r>
              <a:rPr lang="en-US" sz="850" dirty="0">
                <a:solidFill>
                  <a:srgbClr val="000000"/>
                </a:solidFill>
                <a:latin typeface="DM Sans" pitchFamily="34" charset="0"/>
                <a:ea typeface="DM Sans" pitchFamily="34" charset="-122"/>
                <a:cs typeface="DM Sans" pitchFamily="34" charset="-120"/>
              </a:rPr>
              <a:t>The strategy demonstrates </a:t>
            </a:r>
            <a:r>
              <a:rPr lang="en-US" sz="850" b="1" dirty="0">
                <a:solidFill>
                  <a:srgbClr val="000000"/>
                </a:solidFill>
                <a:latin typeface="DM Sans" pitchFamily="34" charset="0"/>
                <a:ea typeface="DM Sans" pitchFamily="34" charset="-122"/>
                <a:cs typeface="DM Sans" pitchFamily="34" charset="-120"/>
              </a:rPr>
              <a:t>monotonically improving Sharpe ratios</a:t>
            </a:r>
            <a:r>
              <a:rPr lang="en-US" sz="850" dirty="0">
                <a:solidFill>
                  <a:srgbClr val="000000"/>
                </a:solidFill>
                <a:latin typeface="DM Sans" pitchFamily="34" charset="0"/>
                <a:ea typeface="DM Sans" pitchFamily="34" charset="-122"/>
                <a:cs typeface="DM Sans" pitchFamily="34" charset="-120"/>
              </a:rPr>
              <a:t> across successive periods, with all four regimes showing positive returns. This pattern suggests the edge is structural rather than regime-dependent—deriving from persistent microstructure inefficiencies rather than exploiting specific macro conditions.</a:t>
            </a:r>
            <a:endParaRPr lang="en-US" sz="850" dirty="0"/>
          </a:p>
        </p:txBody>
      </p:sp>
    </p:spTree>
    <p:extLst>
      <p:ext uri="{BB962C8B-B14F-4D97-AF65-F5344CB8AC3E}">
        <p14:creationId xmlns:p14="http://schemas.microsoft.com/office/powerpoint/2010/main" val="2393734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C5A48CF-02BA-A9F7-6170-CCB00B53F049}"/>
              </a:ext>
            </a:extLst>
          </p:cNvPr>
          <p:cNvSpPr/>
          <p:nvPr/>
        </p:nvSpPr>
        <p:spPr>
          <a:xfrm>
            <a:off x="3206591" y="312777"/>
            <a:ext cx="1110734" cy="228838"/>
          </a:xfrm>
          <a:prstGeom prst="roundRect">
            <a:avLst>
              <a:gd name="adj" fmla="val 5961"/>
            </a:avLst>
          </a:prstGeom>
          <a:noFill/>
          <a:ln w="7620">
            <a:solidFill>
              <a:srgbClr val="E04F00"/>
            </a:solidFill>
            <a:prstDash val="solid"/>
          </a:ln>
        </p:spPr>
      </p:sp>
      <p:pic>
        <p:nvPicPr>
          <p:cNvPr id="3" name="Image 0" descr="preencoded.png">
            <a:extLst>
              <a:ext uri="{FF2B5EF4-FFF2-40B4-BE49-F238E27FC236}">
                <a16:creationId xmlns:a16="http://schemas.microsoft.com/office/drawing/2014/main" id="{929130EB-3DA4-56B8-B1D9-AB0CBF7FBE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2315" y="381714"/>
            <a:ext cx="90845" cy="90845"/>
          </a:xfrm>
          <a:prstGeom prst="rect">
            <a:avLst/>
          </a:prstGeom>
        </p:spPr>
      </p:pic>
      <p:sp>
        <p:nvSpPr>
          <p:cNvPr id="4" name="Text 1">
            <a:extLst>
              <a:ext uri="{FF2B5EF4-FFF2-40B4-BE49-F238E27FC236}">
                <a16:creationId xmlns:a16="http://schemas.microsoft.com/office/drawing/2014/main" id="{669670D8-CADB-8C8C-538D-C86E2B4FBC3C}"/>
              </a:ext>
            </a:extLst>
          </p:cNvPr>
          <p:cNvSpPr/>
          <p:nvPr/>
        </p:nvSpPr>
        <p:spPr>
          <a:xfrm>
            <a:off x="3418523" y="354449"/>
            <a:ext cx="823079" cy="145494"/>
          </a:xfrm>
          <a:prstGeom prst="rect">
            <a:avLst/>
          </a:prstGeom>
          <a:noFill/>
          <a:ln/>
        </p:spPr>
        <p:txBody>
          <a:bodyPr wrap="none" lIns="0" tIns="0" rIns="0" bIns="0" rtlCol="0" anchor="t"/>
          <a:lstStyle/>
          <a:p>
            <a:pPr marL="0" indent="0" algn="l">
              <a:lnSpc>
                <a:spcPts val="1100"/>
              </a:lnSpc>
              <a:buNone/>
            </a:pPr>
            <a:r>
              <a:rPr lang="en-US" sz="700" dirty="0">
                <a:solidFill>
                  <a:srgbClr val="E04F00"/>
                </a:solidFill>
                <a:latin typeface="DM Sans" pitchFamily="34" charset="0"/>
                <a:ea typeface="DM Sans" pitchFamily="34" charset="-122"/>
                <a:cs typeface="DM Sans" pitchFamily="34" charset="-120"/>
              </a:rPr>
              <a:t>RISK MANAGEMENT</a:t>
            </a:r>
            <a:endParaRPr lang="en-US" sz="700" dirty="0"/>
          </a:p>
        </p:txBody>
      </p:sp>
      <p:sp>
        <p:nvSpPr>
          <p:cNvPr id="5" name="Text 2">
            <a:extLst>
              <a:ext uri="{FF2B5EF4-FFF2-40B4-BE49-F238E27FC236}">
                <a16:creationId xmlns:a16="http://schemas.microsoft.com/office/drawing/2014/main" id="{40BCAE6C-2EF9-5D36-AE17-28D7F92FC4DE}"/>
              </a:ext>
            </a:extLst>
          </p:cNvPr>
          <p:cNvSpPr/>
          <p:nvPr/>
        </p:nvSpPr>
        <p:spPr>
          <a:xfrm>
            <a:off x="3206591" y="586978"/>
            <a:ext cx="3161586" cy="372904"/>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PT Serif" pitchFamily="34" charset="0"/>
                <a:ea typeface="PT Serif" pitchFamily="34" charset="-122"/>
                <a:cs typeface="PT Serif" pitchFamily="34" charset="-120"/>
              </a:rPr>
              <a:t>Stability &amp; Risk Control</a:t>
            </a:r>
            <a:endParaRPr lang="en-US" sz="2300" dirty="0"/>
          </a:p>
        </p:txBody>
      </p:sp>
      <p:sp>
        <p:nvSpPr>
          <p:cNvPr id="7" name="Text 3">
            <a:extLst>
              <a:ext uri="{FF2B5EF4-FFF2-40B4-BE49-F238E27FC236}">
                <a16:creationId xmlns:a16="http://schemas.microsoft.com/office/drawing/2014/main" id="{71AA3F28-AFA9-1E8D-6451-77621BB3CDA0}"/>
              </a:ext>
            </a:extLst>
          </p:cNvPr>
          <p:cNvSpPr/>
          <p:nvPr/>
        </p:nvSpPr>
        <p:spPr>
          <a:xfrm>
            <a:off x="7036594" y="1243965"/>
            <a:ext cx="1491972" cy="186452"/>
          </a:xfrm>
          <a:prstGeom prst="rect">
            <a:avLst/>
          </a:prstGeom>
          <a:noFill/>
          <a:ln/>
        </p:spPr>
        <p:txBody>
          <a:bodyPr wrap="none" lIns="0" tIns="0" rIns="0" bIns="0" rtlCol="0" anchor="t"/>
          <a:lstStyle/>
          <a:p>
            <a:pPr marL="0" indent="0" algn="l">
              <a:lnSpc>
                <a:spcPts val="1450"/>
              </a:lnSpc>
              <a:buNone/>
            </a:pPr>
            <a:r>
              <a:rPr lang="en-US" sz="1150" dirty="0">
                <a:solidFill>
                  <a:srgbClr val="020202"/>
                </a:solidFill>
                <a:latin typeface="PT Serif" pitchFamily="34" charset="0"/>
                <a:ea typeface="PT Serif" pitchFamily="34" charset="-122"/>
                <a:cs typeface="PT Serif" pitchFamily="34" charset="-120"/>
              </a:rPr>
              <a:t>Stability Diagnostics</a:t>
            </a:r>
            <a:endParaRPr lang="en-US" sz="1150" dirty="0"/>
          </a:p>
        </p:txBody>
      </p:sp>
      <p:sp>
        <p:nvSpPr>
          <p:cNvPr id="8" name="Text 4">
            <a:extLst>
              <a:ext uri="{FF2B5EF4-FFF2-40B4-BE49-F238E27FC236}">
                <a16:creationId xmlns:a16="http://schemas.microsoft.com/office/drawing/2014/main" id="{A6A05ADE-2ECE-7DE0-EF3F-688F19C86B7D}"/>
              </a:ext>
            </a:extLst>
          </p:cNvPr>
          <p:cNvSpPr/>
          <p:nvPr/>
        </p:nvSpPr>
        <p:spPr>
          <a:xfrm>
            <a:off x="9718010" y="1142408"/>
            <a:ext cx="1713181" cy="2142559"/>
          </a:xfrm>
          <a:prstGeom prst="rect">
            <a:avLst/>
          </a:prstGeom>
          <a:noFill/>
          <a:ln/>
        </p:spPr>
        <p:txBody>
          <a:bodyPr wrap="square" lIns="0" tIns="0" rIns="0" bIns="0" rtlCol="0" anchor="t"/>
          <a:lstStyle/>
          <a:p>
            <a:pPr>
              <a:lnSpc>
                <a:spcPts val="1400"/>
              </a:lnSpc>
            </a:pPr>
            <a:r>
              <a:rPr lang="en-US" sz="1500">
                <a:solidFill>
                  <a:srgbClr val="383838"/>
                </a:solidFill>
                <a:latin typeface="DM Sans"/>
                <a:ea typeface="DM Sans" pitchFamily="34" charset="-122"/>
                <a:cs typeface="DM Sans" pitchFamily="34" charset="-120"/>
              </a:rPr>
              <a:t>Beyond headline metrics, we examine the temporal distribution of returns to assess whether performance is consistent or concentrated in brief opportunistic windows. The stability ratio mean rolling Sharpe divided by its standard deviation provides a normalized measure of reliability.</a:t>
            </a:r>
            <a:endParaRPr lang="en-US" sz="1500">
              <a:latin typeface="DM Sans"/>
              <a:ea typeface="Calibri"/>
              <a:cs typeface="Calibri"/>
            </a:endParaRPr>
          </a:p>
        </p:txBody>
      </p:sp>
      <p:sp>
        <p:nvSpPr>
          <p:cNvPr id="9" name="Shape 5">
            <a:extLst>
              <a:ext uri="{FF2B5EF4-FFF2-40B4-BE49-F238E27FC236}">
                <a16:creationId xmlns:a16="http://schemas.microsoft.com/office/drawing/2014/main" id="{1BE1433B-9701-D2C5-E9D6-28CB63E461C6}"/>
              </a:ext>
            </a:extLst>
          </p:cNvPr>
          <p:cNvSpPr/>
          <p:nvPr/>
        </p:nvSpPr>
        <p:spPr>
          <a:xfrm>
            <a:off x="3206591" y="5059204"/>
            <a:ext cx="2663309" cy="1800225"/>
          </a:xfrm>
          <a:prstGeom prst="roundRect">
            <a:avLst>
              <a:gd name="adj" fmla="val 947"/>
            </a:avLst>
          </a:prstGeom>
          <a:solidFill>
            <a:srgbClr val="F2EEEE"/>
          </a:solidFill>
          <a:ln/>
        </p:spPr>
      </p:sp>
      <p:sp>
        <p:nvSpPr>
          <p:cNvPr id="10" name="Shape 6">
            <a:extLst>
              <a:ext uri="{FF2B5EF4-FFF2-40B4-BE49-F238E27FC236}">
                <a16:creationId xmlns:a16="http://schemas.microsoft.com/office/drawing/2014/main" id="{2A4FFEC2-EE71-BE03-A8D4-4012918A0175}"/>
              </a:ext>
            </a:extLst>
          </p:cNvPr>
          <p:cNvSpPr/>
          <p:nvPr/>
        </p:nvSpPr>
        <p:spPr>
          <a:xfrm>
            <a:off x="3320177" y="5172789"/>
            <a:ext cx="340995" cy="340995"/>
          </a:xfrm>
          <a:prstGeom prst="roundRect">
            <a:avLst>
              <a:gd name="adj" fmla="val 26812961"/>
            </a:avLst>
          </a:prstGeom>
          <a:solidFill>
            <a:srgbClr val="E04F00"/>
          </a:solidFill>
          <a:ln/>
        </p:spPr>
      </p:sp>
      <p:pic>
        <p:nvPicPr>
          <p:cNvPr id="11" name="Image 2" descr="preencoded.png">
            <a:extLst>
              <a:ext uri="{FF2B5EF4-FFF2-40B4-BE49-F238E27FC236}">
                <a16:creationId xmlns:a16="http://schemas.microsoft.com/office/drawing/2014/main" id="{D2E2B5AD-9519-D586-75E9-3EA14024F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3998" y="5266492"/>
            <a:ext cx="153353" cy="153352"/>
          </a:xfrm>
          <a:prstGeom prst="rect">
            <a:avLst/>
          </a:prstGeom>
        </p:spPr>
      </p:pic>
      <p:sp>
        <p:nvSpPr>
          <p:cNvPr id="12" name="Text 7">
            <a:extLst>
              <a:ext uri="{FF2B5EF4-FFF2-40B4-BE49-F238E27FC236}">
                <a16:creationId xmlns:a16="http://schemas.microsoft.com/office/drawing/2014/main" id="{94786F5C-DB35-9A8E-FFA7-8CFE8D42ECE7}"/>
              </a:ext>
            </a:extLst>
          </p:cNvPr>
          <p:cNvSpPr/>
          <p:nvPr/>
        </p:nvSpPr>
        <p:spPr>
          <a:xfrm>
            <a:off x="3320177" y="5627370"/>
            <a:ext cx="1491972" cy="186452"/>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T Serif" pitchFamily="34" charset="0"/>
                <a:ea typeface="PT Serif" pitchFamily="34" charset="-122"/>
                <a:cs typeface="PT Serif" pitchFamily="34" charset="-120"/>
              </a:rPr>
              <a:t>Rolling Sharpe</a:t>
            </a:r>
            <a:endParaRPr lang="en-US" sz="1150" dirty="0"/>
          </a:p>
        </p:txBody>
      </p:sp>
      <p:sp>
        <p:nvSpPr>
          <p:cNvPr id="13" name="Text 8">
            <a:extLst>
              <a:ext uri="{FF2B5EF4-FFF2-40B4-BE49-F238E27FC236}">
                <a16:creationId xmlns:a16="http://schemas.microsoft.com/office/drawing/2014/main" id="{9C067E77-BCB2-89A3-C90A-7C252630FB55}"/>
              </a:ext>
            </a:extLst>
          </p:cNvPr>
          <p:cNvSpPr/>
          <p:nvPr/>
        </p:nvSpPr>
        <p:spPr>
          <a:xfrm>
            <a:off x="3320177" y="5881926"/>
            <a:ext cx="2436138" cy="181928"/>
          </a:xfrm>
          <a:prstGeom prst="rect">
            <a:avLst/>
          </a:prstGeom>
          <a:noFill/>
          <a:ln/>
        </p:spPr>
        <p:txBody>
          <a:bodyPr wrap="none" lIns="0" tIns="0" rIns="0" bIns="0" rtlCol="0" anchor="t"/>
          <a:lstStyle/>
          <a:p>
            <a:pPr marL="0" indent="0" algn="l">
              <a:lnSpc>
                <a:spcPts val="1400"/>
              </a:lnSpc>
              <a:buNone/>
            </a:pPr>
            <a:r>
              <a:rPr lang="en-US" sz="850" b="1" dirty="0">
                <a:solidFill>
                  <a:srgbClr val="383838"/>
                </a:solidFill>
                <a:latin typeface="DM Sans" pitchFamily="34" charset="0"/>
                <a:ea typeface="DM Sans" pitchFamily="34" charset="-122"/>
                <a:cs typeface="DM Sans" pitchFamily="34" charset="-120"/>
              </a:rPr>
              <a:t>Mean:</a:t>
            </a:r>
            <a:r>
              <a:rPr lang="en-US" sz="850" dirty="0">
                <a:solidFill>
                  <a:srgbClr val="383838"/>
                </a:solidFill>
                <a:latin typeface="DM Sans" pitchFamily="34" charset="0"/>
                <a:ea typeface="DM Sans" pitchFamily="34" charset="-122"/>
                <a:cs typeface="DM Sans" pitchFamily="34" charset="-120"/>
              </a:rPr>
              <a:t> 3.61</a:t>
            </a:r>
            <a:endParaRPr lang="en-US" sz="850" dirty="0"/>
          </a:p>
        </p:txBody>
      </p:sp>
      <p:sp>
        <p:nvSpPr>
          <p:cNvPr id="14" name="Text 9">
            <a:extLst>
              <a:ext uri="{FF2B5EF4-FFF2-40B4-BE49-F238E27FC236}">
                <a16:creationId xmlns:a16="http://schemas.microsoft.com/office/drawing/2014/main" id="{A7341FFD-0FB5-5B53-0E95-3143D4F563D4}"/>
              </a:ext>
            </a:extLst>
          </p:cNvPr>
          <p:cNvSpPr/>
          <p:nvPr/>
        </p:nvSpPr>
        <p:spPr>
          <a:xfrm>
            <a:off x="3320177" y="6131957"/>
            <a:ext cx="2436138" cy="181928"/>
          </a:xfrm>
          <a:prstGeom prst="rect">
            <a:avLst/>
          </a:prstGeom>
          <a:noFill/>
          <a:ln/>
        </p:spPr>
        <p:txBody>
          <a:bodyPr wrap="none" lIns="0" tIns="0" rIns="0" bIns="0" rtlCol="0" anchor="t"/>
          <a:lstStyle/>
          <a:p>
            <a:pPr marL="0" indent="0" algn="l">
              <a:lnSpc>
                <a:spcPts val="1400"/>
              </a:lnSpc>
              <a:buNone/>
            </a:pPr>
            <a:r>
              <a:rPr lang="en-US" sz="850" b="1" dirty="0">
                <a:solidFill>
                  <a:srgbClr val="383838"/>
                </a:solidFill>
                <a:latin typeface="DM Sans" pitchFamily="34" charset="0"/>
                <a:ea typeface="DM Sans" pitchFamily="34" charset="-122"/>
                <a:cs typeface="DM Sans" pitchFamily="34" charset="-120"/>
              </a:rPr>
              <a:t>Std Dev:</a:t>
            </a:r>
            <a:r>
              <a:rPr lang="en-US" sz="850" dirty="0">
                <a:solidFill>
                  <a:srgbClr val="383838"/>
                </a:solidFill>
                <a:latin typeface="DM Sans" pitchFamily="34" charset="0"/>
                <a:ea typeface="DM Sans" pitchFamily="34" charset="-122"/>
                <a:cs typeface="DM Sans" pitchFamily="34" charset="-120"/>
              </a:rPr>
              <a:t> 2.47</a:t>
            </a:r>
            <a:endParaRPr lang="en-US" sz="850" dirty="0"/>
          </a:p>
        </p:txBody>
      </p:sp>
      <p:sp>
        <p:nvSpPr>
          <p:cNvPr id="15" name="Text 10">
            <a:extLst>
              <a:ext uri="{FF2B5EF4-FFF2-40B4-BE49-F238E27FC236}">
                <a16:creationId xmlns:a16="http://schemas.microsoft.com/office/drawing/2014/main" id="{F0E5A605-C6C9-A520-BC1F-5C7C7C4C97E9}"/>
              </a:ext>
            </a:extLst>
          </p:cNvPr>
          <p:cNvSpPr/>
          <p:nvPr/>
        </p:nvSpPr>
        <p:spPr>
          <a:xfrm>
            <a:off x="3320177" y="6381988"/>
            <a:ext cx="2436138" cy="363855"/>
          </a:xfrm>
          <a:prstGeom prst="rect">
            <a:avLst/>
          </a:prstGeom>
          <a:noFill/>
          <a:ln/>
        </p:spPr>
        <p:txBody>
          <a:bodyPr wrap="square" lIns="0" tIns="0" rIns="0" bIns="0" rtlCol="0" anchor="t"/>
          <a:lstStyle/>
          <a:p>
            <a:pPr marL="0" indent="0" algn="l">
              <a:lnSpc>
                <a:spcPts val="1400"/>
              </a:lnSpc>
              <a:buNone/>
            </a:pPr>
            <a:r>
              <a:rPr lang="en-US" sz="850" dirty="0">
                <a:solidFill>
                  <a:srgbClr val="383838"/>
                </a:solidFill>
                <a:latin typeface="DM Sans" pitchFamily="34" charset="0"/>
                <a:ea typeface="DM Sans" pitchFamily="34" charset="-122"/>
                <a:cs typeface="DM Sans" pitchFamily="34" charset="-120"/>
              </a:rPr>
              <a:t>Consistent alpha generation with controlled variance</a:t>
            </a:r>
            <a:endParaRPr lang="en-US" sz="850" dirty="0"/>
          </a:p>
        </p:txBody>
      </p:sp>
      <p:sp>
        <p:nvSpPr>
          <p:cNvPr id="16" name="Shape 11">
            <a:extLst>
              <a:ext uri="{FF2B5EF4-FFF2-40B4-BE49-F238E27FC236}">
                <a16:creationId xmlns:a16="http://schemas.microsoft.com/office/drawing/2014/main" id="{8C56E419-2538-CF08-29D4-73B1B0FA6A7E}"/>
              </a:ext>
            </a:extLst>
          </p:cNvPr>
          <p:cNvSpPr/>
          <p:nvPr/>
        </p:nvSpPr>
        <p:spPr>
          <a:xfrm>
            <a:off x="5983486" y="5059204"/>
            <a:ext cx="2663309" cy="1800225"/>
          </a:xfrm>
          <a:prstGeom prst="roundRect">
            <a:avLst>
              <a:gd name="adj" fmla="val 947"/>
            </a:avLst>
          </a:prstGeom>
          <a:solidFill>
            <a:srgbClr val="F2EEEE"/>
          </a:solidFill>
          <a:ln/>
        </p:spPr>
      </p:sp>
      <p:sp>
        <p:nvSpPr>
          <p:cNvPr id="17" name="Shape 12">
            <a:extLst>
              <a:ext uri="{FF2B5EF4-FFF2-40B4-BE49-F238E27FC236}">
                <a16:creationId xmlns:a16="http://schemas.microsoft.com/office/drawing/2014/main" id="{059046C6-BF1F-C6B7-0F52-C7D035203F13}"/>
              </a:ext>
            </a:extLst>
          </p:cNvPr>
          <p:cNvSpPr/>
          <p:nvPr/>
        </p:nvSpPr>
        <p:spPr>
          <a:xfrm>
            <a:off x="6097072" y="5172789"/>
            <a:ext cx="340995" cy="340995"/>
          </a:xfrm>
          <a:prstGeom prst="roundRect">
            <a:avLst>
              <a:gd name="adj" fmla="val 26812961"/>
            </a:avLst>
          </a:prstGeom>
          <a:solidFill>
            <a:srgbClr val="E04F00"/>
          </a:solidFill>
          <a:ln/>
        </p:spPr>
      </p:sp>
      <p:pic>
        <p:nvPicPr>
          <p:cNvPr id="18" name="Image 3" descr="preencoded.png">
            <a:extLst>
              <a:ext uri="{FF2B5EF4-FFF2-40B4-BE49-F238E27FC236}">
                <a16:creationId xmlns:a16="http://schemas.microsoft.com/office/drawing/2014/main" id="{C155DE37-FD5E-5A03-43D8-CF064B449B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0893" y="5266492"/>
            <a:ext cx="153353" cy="153352"/>
          </a:xfrm>
          <a:prstGeom prst="rect">
            <a:avLst/>
          </a:prstGeom>
        </p:spPr>
      </p:pic>
      <p:sp>
        <p:nvSpPr>
          <p:cNvPr id="19" name="Text 13">
            <a:extLst>
              <a:ext uri="{FF2B5EF4-FFF2-40B4-BE49-F238E27FC236}">
                <a16:creationId xmlns:a16="http://schemas.microsoft.com/office/drawing/2014/main" id="{419CA461-5C7C-93ED-2C7E-DEBD41834FD1}"/>
              </a:ext>
            </a:extLst>
          </p:cNvPr>
          <p:cNvSpPr/>
          <p:nvPr/>
        </p:nvSpPr>
        <p:spPr>
          <a:xfrm>
            <a:off x="6097072" y="5627370"/>
            <a:ext cx="1491972" cy="186452"/>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T Serif" pitchFamily="34" charset="0"/>
                <a:ea typeface="PT Serif" pitchFamily="34" charset="-122"/>
                <a:cs typeface="PT Serif" pitchFamily="34" charset="-120"/>
              </a:rPr>
              <a:t>Stability Ratio</a:t>
            </a:r>
            <a:endParaRPr lang="en-US" sz="1150" dirty="0"/>
          </a:p>
        </p:txBody>
      </p:sp>
      <p:sp>
        <p:nvSpPr>
          <p:cNvPr id="20" name="Text 14">
            <a:extLst>
              <a:ext uri="{FF2B5EF4-FFF2-40B4-BE49-F238E27FC236}">
                <a16:creationId xmlns:a16="http://schemas.microsoft.com/office/drawing/2014/main" id="{96B8A510-B130-BB89-3291-7CEE8725F050}"/>
              </a:ext>
            </a:extLst>
          </p:cNvPr>
          <p:cNvSpPr/>
          <p:nvPr/>
        </p:nvSpPr>
        <p:spPr>
          <a:xfrm>
            <a:off x="6097072" y="5881926"/>
            <a:ext cx="2436138" cy="181928"/>
          </a:xfrm>
          <a:prstGeom prst="rect">
            <a:avLst/>
          </a:prstGeom>
          <a:noFill/>
          <a:ln/>
        </p:spPr>
        <p:txBody>
          <a:bodyPr wrap="none" lIns="0" tIns="0" rIns="0" bIns="0" rtlCol="0" anchor="t"/>
          <a:lstStyle/>
          <a:p>
            <a:pPr marL="0" indent="0" algn="l">
              <a:lnSpc>
                <a:spcPts val="1400"/>
              </a:lnSpc>
              <a:buNone/>
            </a:pPr>
            <a:r>
              <a:rPr lang="en-US" sz="850" b="1" dirty="0">
                <a:solidFill>
                  <a:srgbClr val="383838"/>
                </a:solidFill>
                <a:latin typeface="DM Sans" pitchFamily="34" charset="0"/>
                <a:ea typeface="DM Sans" pitchFamily="34" charset="-122"/>
                <a:cs typeface="DM Sans" pitchFamily="34" charset="-120"/>
              </a:rPr>
              <a:t>Value:</a:t>
            </a:r>
            <a:r>
              <a:rPr lang="en-US" sz="850" dirty="0">
                <a:solidFill>
                  <a:srgbClr val="383838"/>
                </a:solidFill>
                <a:latin typeface="DM Sans" pitchFamily="34" charset="0"/>
                <a:ea typeface="DM Sans" pitchFamily="34" charset="-122"/>
                <a:cs typeface="DM Sans" pitchFamily="34" charset="-120"/>
              </a:rPr>
              <a:t> 1.46</a:t>
            </a:r>
            <a:endParaRPr lang="en-US" sz="850" dirty="0"/>
          </a:p>
        </p:txBody>
      </p:sp>
      <p:sp>
        <p:nvSpPr>
          <p:cNvPr id="21" name="Text 15">
            <a:extLst>
              <a:ext uri="{FF2B5EF4-FFF2-40B4-BE49-F238E27FC236}">
                <a16:creationId xmlns:a16="http://schemas.microsoft.com/office/drawing/2014/main" id="{E55A6D3E-2F56-EEB0-840F-4CA57B8F4294}"/>
              </a:ext>
            </a:extLst>
          </p:cNvPr>
          <p:cNvSpPr/>
          <p:nvPr/>
        </p:nvSpPr>
        <p:spPr>
          <a:xfrm>
            <a:off x="6097072" y="6131957"/>
            <a:ext cx="2436138" cy="363855"/>
          </a:xfrm>
          <a:prstGeom prst="rect">
            <a:avLst/>
          </a:prstGeom>
          <a:noFill/>
          <a:ln/>
        </p:spPr>
        <p:txBody>
          <a:bodyPr wrap="square" lIns="0" tIns="0" rIns="0" bIns="0" rtlCol="0" anchor="t"/>
          <a:lstStyle/>
          <a:p>
            <a:pPr marL="0" indent="0" algn="l">
              <a:lnSpc>
                <a:spcPts val="1400"/>
              </a:lnSpc>
              <a:buNone/>
            </a:pPr>
            <a:r>
              <a:rPr lang="en-US" sz="850" dirty="0">
                <a:solidFill>
                  <a:srgbClr val="383838"/>
                </a:solidFill>
                <a:latin typeface="DM Sans" pitchFamily="34" charset="0"/>
                <a:ea typeface="DM Sans" pitchFamily="34" charset="-122"/>
                <a:cs typeface="DM Sans" pitchFamily="34" charset="-120"/>
              </a:rPr>
              <a:t>Performance reliability exceeds threshold for institutional deployment</a:t>
            </a:r>
            <a:endParaRPr lang="en-US" sz="850" dirty="0"/>
          </a:p>
        </p:txBody>
      </p:sp>
      <p:sp>
        <p:nvSpPr>
          <p:cNvPr id="22" name="Shape 16">
            <a:extLst>
              <a:ext uri="{FF2B5EF4-FFF2-40B4-BE49-F238E27FC236}">
                <a16:creationId xmlns:a16="http://schemas.microsoft.com/office/drawing/2014/main" id="{566AAE8F-6DAE-758E-2C16-56D364BEDE12}"/>
              </a:ext>
            </a:extLst>
          </p:cNvPr>
          <p:cNvSpPr/>
          <p:nvPr/>
        </p:nvSpPr>
        <p:spPr>
          <a:xfrm>
            <a:off x="8760381" y="5059204"/>
            <a:ext cx="2663309" cy="1800225"/>
          </a:xfrm>
          <a:prstGeom prst="roundRect">
            <a:avLst>
              <a:gd name="adj" fmla="val 947"/>
            </a:avLst>
          </a:prstGeom>
          <a:solidFill>
            <a:srgbClr val="F2EEEE"/>
          </a:solidFill>
          <a:ln/>
        </p:spPr>
      </p:sp>
      <p:sp>
        <p:nvSpPr>
          <p:cNvPr id="23" name="Shape 17">
            <a:extLst>
              <a:ext uri="{FF2B5EF4-FFF2-40B4-BE49-F238E27FC236}">
                <a16:creationId xmlns:a16="http://schemas.microsoft.com/office/drawing/2014/main" id="{247F5E0F-87EC-C855-4FF8-BCB87183CA51}"/>
              </a:ext>
            </a:extLst>
          </p:cNvPr>
          <p:cNvSpPr/>
          <p:nvPr/>
        </p:nvSpPr>
        <p:spPr>
          <a:xfrm>
            <a:off x="8873966" y="5172789"/>
            <a:ext cx="340995" cy="340995"/>
          </a:xfrm>
          <a:prstGeom prst="roundRect">
            <a:avLst>
              <a:gd name="adj" fmla="val 26812961"/>
            </a:avLst>
          </a:prstGeom>
          <a:solidFill>
            <a:srgbClr val="E04F00"/>
          </a:solidFill>
          <a:ln/>
        </p:spPr>
      </p:sp>
      <p:pic>
        <p:nvPicPr>
          <p:cNvPr id="24" name="Image 4" descr="preencoded.png">
            <a:extLst>
              <a:ext uri="{FF2B5EF4-FFF2-40B4-BE49-F238E27FC236}">
                <a16:creationId xmlns:a16="http://schemas.microsoft.com/office/drawing/2014/main" id="{B903A771-A26E-25B8-7C1E-A82284E34B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7788" y="5266492"/>
            <a:ext cx="153353" cy="153352"/>
          </a:xfrm>
          <a:prstGeom prst="rect">
            <a:avLst/>
          </a:prstGeom>
        </p:spPr>
      </p:pic>
      <p:sp>
        <p:nvSpPr>
          <p:cNvPr id="25" name="Text 18">
            <a:extLst>
              <a:ext uri="{FF2B5EF4-FFF2-40B4-BE49-F238E27FC236}">
                <a16:creationId xmlns:a16="http://schemas.microsoft.com/office/drawing/2014/main" id="{3E497553-8656-9CF3-3123-4B5856B33BC4}"/>
              </a:ext>
            </a:extLst>
          </p:cNvPr>
          <p:cNvSpPr/>
          <p:nvPr/>
        </p:nvSpPr>
        <p:spPr>
          <a:xfrm>
            <a:off x="8873966" y="5627370"/>
            <a:ext cx="1491972" cy="186452"/>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T Serif" pitchFamily="34" charset="0"/>
                <a:ea typeface="PT Serif" pitchFamily="34" charset="-122"/>
                <a:cs typeface="PT Serif" pitchFamily="34" charset="-120"/>
              </a:rPr>
              <a:t>Maximum Drawdown</a:t>
            </a:r>
            <a:endParaRPr lang="en-US" sz="1150" dirty="0"/>
          </a:p>
        </p:txBody>
      </p:sp>
      <p:sp>
        <p:nvSpPr>
          <p:cNvPr id="26" name="Text 19">
            <a:extLst>
              <a:ext uri="{FF2B5EF4-FFF2-40B4-BE49-F238E27FC236}">
                <a16:creationId xmlns:a16="http://schemas.microsoft.com/office/drawing/2014/main" id="{B362C5A4-38C9-28E8-10BE-0542658C4BC5}"/>
              </a:ext>
            </a:extLst>
          </p:cNvPr>
          <p:cNvSpPr/>
          <p:nvPr/>
        </p:nvSpPr>
        <p:spPr>
          <a:xfrm>
            <a:off x="8873966" y="5881926"/>
            <a:ext cx="2436138" cy="181928"/>
          </a:xfrm>
          <a:prstGeom prst="rect">
            <a:avLst/>
          </a:prstGeom>
          <a:noFill/>
          <a:ln/>
        </p:spPr>
        <p:txBody>
          <a:bodyPr wrap="none" lIns="0" tIns="0" rIns="0" bIns="0" rtlCol="0" anchor="t"/>
          <a:lstStyle/>
          <a:p>
            <a:pPr marL="0" indent="0" algn="l">
              <a:lnSpc>
                <a:spcPts val="1400"/>
              </a:lnSpc>
              <a:buNone/>
            </a:pPr>
            <a:r>
              <a:rPr lang="en-US" sz="850" b="1" dirty="0">
                <a:solidFill>
                  <a:srgbClr val="383838"/>
                </a:solidFill>
                <a:latin typeface="DM Sans" pitchFamily="34" charset="0"/>
                <a:ea typeface="DM Sans" pitchFamily="34" charset="-122"/>
                <a:cs typeface="DM Sans" pitchFamily="34" charset="-120"/>
              </a:rPr>
              <a:t>Value:</a:t>
            </a:r>
            <a:r>
              <a:rPr lang="en-US" sz="850" dirty="0">
                <a:solidFill>
                  <a:srgbClr val="383838"/>
                </a:solidFill>
                <a:latin typeface="DM Sans" pitchFamily="34" charset="0"/>
                <a:ea typeface="DM Sans" pitchFamily="34" charset="-122"/>
                <a:cs typeface="DM Sans" pitchFamily="34" charset="-120"/>
              </a:rPr>
              <a:t> −14%</a:t>
            </a:r>
            <a:endParaRPr lang="en-US" sz="850" dirty="0"/>
          </a:p>
        </p:txBody>
      </p:sp>
      <p:sp>
        <p:nvSpPr>
          <p:cNvPr id="27" name="Text 20">
            <a:extLst>
              <a:ext uri="{FF2B5EF4-FFF2-40B4-BE49-F238E27FC236}">
                <a16:creationId xmlns:a16="http://schemas.microsoft.com/office/drawing/2014/main" id="{460F6DC3-D72C-C99D-0907-98290D6CA3C2}"/>
              </a:ext>
            </a:extLst>
          </p:cNvPr>
          <p:cNvSpPr/>
          <p:nvPr/>
        </p:nvSpPr>
        <p:spPr>
          <a:xfrm>
            <a:off x="8873966" y="6131957"/>
            <a:ext cx="2436138" cy="363855"/>
          </a:xfrm>
          <a:prstGeom prst="rect">
            <a:avLst/>
          </a:prstGeom>
          <a:noFill/>
          <a:ln/>
        </p:spPr>
        <p:txBody>
          <a:bodyPr wrap="square" lIns="0" tIns="0" rIns="0" bIns="0" rtlCol="0" anchor="t"/>
          <a:lstStyle/>
          <a:p>
            <a:pPr marL="0" indent="0" algn="l">
              <a:lnSpc>
                <a:spcPts val="1400"/>
              </a:lnSpc>
              <a:buNone/>
            </a:pPr>
            <a:r>
              <a:rPr lang="en-US" sz="850" dirty="0">
                <a:solidFill>
                  <a:srgbClr val="383838"/>
                </a:solidFill>
                <a:latin typeface="DM Sans" pitchFamily="34" charset="0"/>
                <a:ea typeface="DM Sans" pitchFamily="34" charset="-122"/>
                <a:cs typeface="DM Sans" pitchFamily="34" charset="-120"/>
              </a:rPr>
              <a:t>Controlled tail risk within acceptable bounds for leverage</a:t>
            </a:r>
            <a:endParaRPr lang="en-US" sz="850" dirty="0"/>
          </a:p>
        </p:txBody>
      </p:sp>
      <p:sp>
        <p:nvSpPr>
          <p:cNvPr id="28" name="Text 21">
            <a:extLst>
              <a:ext uri="{FF2B5EF4-FFF2-40B4-BE49-F238E27FC236}">
                <a16:creationId xmlns:a16="http://schemas.microsoft.com/office/drawing/2014/main" id="{FE99EEA8-B041-884F-3BCC-561D60B55AB7}"/>
              </a:ext>
            </a:extLst>
          </p:cNvPr>
          <p:cNvSpPr/>
          <p:nvPr/>
        </p:nvSpPr>
        <p:spPr>
          <a:xfrm>
            <a:off x="3206591" y="6987302"/>
            <a:ext cx="8217098" cy="363855"/>
          </a:xfrm>
          <a:prstGeom prst="rect">
            <a:avLst/>
          </a:prstGeom>
          <a:noFill/>
          <a:ln/>
        </p:spPr>
        <p:txBody>
          <a:bodyPr wrap="square" lIns="0" tIns="0" rIns="0" bIns="0" rtlCol="0" anchor="t"/>
          <a:lstStyle/>
          <a:p>
            <a:pPr marL="0" indent="0" algn="l">
              <a:lnSpc>
                <a:spcPts val="1400"/>
              </a:lnSpc>
              <a:buNone/>
            </a:pPr>
            <a:r>
              <a:rPr lang="en-US" sz="850" dirty="0">
                <a:solidFill>
                  <a:srgbClr val="383838"/>
                </a:solidFill>
                <a:latin typeface="DM Sans" pitchFamily="34" charset="0"/>
                <a:ea typeface="DM Sans" pitchFamily="34" charset="-122"/>
                <a:cs typeface="DM Sans" pitchFamily="34" charset="-120"/>
              </a:rPr>
              <a:t>The rolling Sharpe analysis reveals that returns are </a:t>
            </a:r>
            <a:r>
              <a:rPr lang="en-US" sz="850" b="1" dirty="0">
                <a:solidFill>
                  <a:srgbClr val="383838"/>
                </a:solidFill>
                <a:latin typeface="DM Sans" pitchFamily="34" charset="0"/>
                <a:ea typeface="DM Sans" pitchFamily="34" charset="-122"/>
                <a:cs typeface="DM Sans" pitchFamily="34" charset="-120"/>
              </a:rPr>
              <a:t>broadly distributed across time</a:t>
            </a:r>
            <a:r>
              <a:rPr lang="en-US" sz="850" dirty="0">
                <a:solidFill>
                  <a:srgbClr val="383838"/>
                </a:solidFill>
                <a:latin typeface="DM Sans" pitchFamily="34" charset="0"/>
                <a:ea typeface="DM Sans" pitchFamily="34" charset="-122"/>
                <a:cs typeface="DM Sans" pitchFamily="34" charset="-120"/>
              </a:rPr>
              <a:t> rather than concentrated in isolated periods. This temporal diversification is essential for strategies operating at high frequency, where regime shifts can occur rapidly and without warning.</a:t>
            </a:r>
            <a:endParaRPr lang="en-US" sz="850" dirty="0"/>
          </a:p>
        </p:txBody>
      </p:sp>
      <p:sp>
        <p:nvSpPr>
          <p:cNvPr id="29" name="Text 22">
            <a:extLst>
              <a:ext uri="{FF2B5EF4-FFF2-40B4-BE49-F238E27FC236}">
                <a16:creationId xmlns:a16="http://schemas.microsoft.com/office/drawing/2014/main" id="{9F83ED00-3AFD-EE18-4E39-DD08AA50ABDE}"/>
              </a:ext>
            </a:extLst>
          </p:cNvPr>
          <p:cNvSpPr/>
          <p:nvPr/>
        </p:nvSpPr>
        <p:spPr>
          <a:xfrm>
            <a:off x="3377089" y="7606903"/>
            <a:ext cx="8046601" cy="181928"/>
          </a:xfrm>
          <a:prstGeom prst="rect">
            <a:avLst/>
          </a:prstGeom>
          <a:noFill/>
          <a:ln/>
        </p:spPr>
        <p:txBody>
          <a:bodyPr wrap="none" lIns="0" tIns="0" rIns="0" bIns="0" rtlCol="0" anchor="t"/>
          <a:lstStyle/>
          <a:p>
            <a:pPr marL="0" indent="0" algn="l">
              <a:lnSpc>
                <a:spcPts val="1400"/>
              </a:lnSpc>
              <a:buNone/>
            </a:pPr>
            <a:r>
              <a:rPr lang="en-US" sz="850" dirty="0">
                <a:solidFill>
                  <a:srgbClr val="383838"/>
                </a:solidFill>
                <a:latin typeface="DM Sans" pitchFamily="34" charset="0"/>
                <a:ea typeface="DM Sans" pitchFamily="34" charset="-122"/>
                <a:cs typeface="DM Sans" pitchFamily="34" charset="-120"/>
              </a:rPr>
              <a:t>"Risk-adjusted returns that persist across rolling windows indicate a genuine edge rather than lucky timing or overfitted parameters."</a:t>
            </a:r>
            <a:endParaRPr lang="en-US" sz="850" dirty="0"/>
          </a:p>
        </p:txBody>
      </p:sp>
      <p:sp>
        <p:nvSpPr>
          <p:cNvPr id="30" name="Shape 23">
            <a:extLst>
              <a:ext uri="{FF2B5EF4-FFF2-40B4-BE49-F238E27FC236}">
                <a16:creationId xmlns:a16="http://schemas.microsoft.com/office/drawing/2014/main" id="{570EB2A9-C834-6967-E9A2-9D04E4251CC4}"/>
              </a:ext>
            </a:extLst>
          </p:cNvPr>
          <p:cNvSpPr/>
          <p:nvPr/>
        </p:nvSpPr>
        <p:spPr>
          <a:xfrm>
            <a:off x="3206591" y="7479030"/>
            <a:ext cx="15240" cy="437674"/>
          </a:xfrm>
          <a:prstGeom prst="rect">
            <a:avLst/>
          </a:prstGeom>
          <a:solidFill>
            <a:srgbClr val="E04F00"/>
          </a:solidFill>
          <a:ln/>
        </p:spPr>
      </p:sp>
      <p:pic>
        <p:nvPicPr>
          <p:cNvPr id="31" name="Picture 30"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7FBBA095-2592-3687-649C-2C7224E35202}"/>
              </a:ext>
            </a:extLst>
          </p:cNvPr>
          <p:cNvPicPr>
            <a:picLocks noChangeAspect="1"/>
          </p:cNvPicPr>
          <p:nvPr/>
        </p:nvPicPr>
        <p:blipFill>
          <a:blip r:embed="rId10"/>
          <a:stretch>
            <a:fillRect/>
          </a:stretch>
        </p:blipFill>
        <p:spPr>
          <a:xfrm>
            <a:off x="2938782" y="957729"/>
            <a:ext cx="6661719" cy="3789833"/>
          </a:xfrm>
          <a:prstGeom prst="rect">
            <a:avLst/>
          </a:prstGeom>
        </p:spPr>
      </p:pic>
    </p:spTree>
    <p:extLst>
      <p:ext uri="{BB962C8B-B14F-4D97-AF65-F5344CB8AC3E}">
        <p14:creationId xmlns:p14="http://schemas.microsoft.com/office/powerpoint/2010/main" val="126421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F3D9EA43-2D86-A0B0-6ADE-CAF884A268F1}"/>
              </a:ext>
            </a:extLst>
          </p:cNvPr>
          <p:cNvSpPr/>
          <p:nvPr/>
        </p:nvSpPr>
        <p:spPr>
          <a:xfrm>
            <a:off x="1773436" y="543639"/>
            <a:ext cx="1257419" cy="288131"/>
          </a:xfrm>
          <a:prstGeom prst="roundRect">
            <a:avLst>
              <a:gd name="adj" fmla="val 6386"/>
            </a:avLst>
          </a:prstGeom>
          <a:solidFill>
            <a:srgbClr val="FFDECC"/>
          </a:solidFill>
          <a:ln/>
        </p:spPr>
      </p:sp>
      <p:pic>
        <p:nvPicPr>
          <p:cNvPr id="3" name="Image 0" descr="preencoded.png">
            <a:extLst>
              <a:ext uri="{FF2B5EF4-FFF2-40B4-BE49-F238E27FC236}">
                <a16:creationId xmlns:a16="http://schemas.microsoft.com/office/drawing/2014/main" id="{291311AC-EBE0-1B00-63BC-AFBBFFAD0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5352" y="626388"/>
            <a:ext cx="122634" cy="122634"/>
          </a:xfrm>
          <a:prstGeom prst="rect">
            <a:avLst/>
          </a:prstGeom>
        </p:spPr>
      </p:pic>
      <p:sp>
        <p:nvSpPr>
          <p:cNvPr id="4" name="Text 1">
            <a:extLst>
              <a:ext uri="{FF2B5EF4-FFF2-40B4-BE49-F238E27FC236}">
                <a16:creationId xmlns:a16="http://schemas.microsoft.com/office/drawing/2014/main" id="{476DC697-6263-DB72-BEA1-B82263D8B6F1}"/>
              </a:ext>
            </a:extLst>
          </p:cNvPr>
          <p:cNvSpPr/>
          <p:nvPr/>
        </p:nvSpPr>
        <p:spPr>
          <a:xfrm>
            <a:off x="2049304" y="589598"/>
            <a:ext cx="889635" cy="196215"/>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COST ANALYSIS</a:t>
            </a:r>
            <a:endParaRPr lang="en-US" sz="950" dirty="0"/>
          </a:p>
        </p:txBody>
      </p:sp>
      <p:sp>
        <p:nvSpPr>
          <p:cNvPr id="5" name="Text 2">
            <a:extLst>
              <a:ext uri="{FF2B5EF4-FFF2-40B4-BE49-F238E27FC236}">
                <a16:creationId xmlns:a16="http://schemas.microsoft.com/office/drawing/2014/main" id="{D2313C09-F038-AD1F-23E4-82109C3D687F}"/>
              </a:ext>
            </a:extLst>
          </p:cNvPr>
          <p:cNvSpPr/>
          <p:nvPr/>
        </p:nvSpPr>
        <p:spPr>
          <a:xfrm>
            <a:off x="1773436" y="893088"/>
            <a:ext cx="4727615" cy="503039"/>
          </a:xfrm>
          <a:prstGeom prst="rect">
            <a:avLst/>
          </a:prstGeom>
          <a:noFill/>
          <a:ln/>
        </p:spPr>
        <p:txBody>
          <a:bodyPr wrap="none" lIns="0" tIns="0" rIns="0" bIns="0" rtlCol="0" anchor="t"/>
          <a:lstStyle/>
          <a:p>
            <a:pPr marL="0" indent="0" algn="l">
              <a:lnSpc>
                <a:spcPts val="3950"/>
              </a:lnSpc>
              <a:buNone/>
            </a:pPr>
            <a:r>
              <a:rPr lang="en-US" sz="3150" dirty="0">
                <a:solidFill>
                  <a:srgbClr val="020202"/>
                </a:solidFill>
                <a:latin typeface="PT Serif" pitchFamily="34" charset="0"/>
                <a:ea typeface="PT Serif" pitchFamily="34" charset="-122"/>
                <a:cs typeface="PT Serif" pitchFamily="34" charset="-120"/>
              </a:rPr>
              <a:t>Cost Survivability Frontier</a:t>
            </a:r>
            <a:endParaRPr lang="en-US" sz="3150" dirty="0"/>
          </a:p>
        </p:txBody>
      </p:sp>
      <p:sp>
        <p:nvSpPr>
          <p:cNvPr id="6" name="Text 3">
            <a:extLst>
              <a:ext uri="{FF2B5EF4-FFF2-40B4-BE49-F238E27FC236}">
                <a16:creationId xmlns:a16="http://schemas.microsoft.com/office/drawing/2014/main" id="{A8461E60-BE52-1D1E-67E5-3FADE2D6E529}"/>
              </a:ext>
            </a:extLst>
          </p:cNvPr>
          <p:cNvSpPr/>
          <p:nvPr/>
        </p:nvSpPr>
        <p:spPr>
          <a:xfrm>
            <a:off x="1773436" y="1626037"/>
            <a:ext cx="8846701" cy="694253"/>
          </a:xfrm>
          <a:prstGeom prst="rect">
            <a:avLst/>
          </a:prstGeom>
          <a:noFill/>
          <a:ln/>
        </p:spPr>
        <p:txBody>
          <a:bodyPr wrap="none" lIns="0" tIns="0" rIns="0" bIns="0" rtlCol="0" anchor="t"/>
          <a:lstStyle/>
          <a:p>
            <a:pPr marL="0" indent="0" algn="l">
              <a:lnSpc>
                <a:spcPts val="5450"/>
              </a:lnSpc>
              <a:buNone/>
            </a:pPr>
            <a:r>
              <a:rPr lang="en-US" sz="4350" dirty="0">
                <a:solidFill>
                  <a:srgbClr val="020202"/>
                </a:solidFill>
                <a:latin typeface="PT Serif" pitchFamily="34" charset="0"/>
                <a:ea typeface="PT Serif" pitchFamily="34" charset="-122"/>
                <a:cs typeface="PT Serif" pitchFamily="34" charset="-120"/>
              </a:rPr>
              <a:t>Knowing Where the Strategy Breaks</a:t>
            </a:r>
            <a:endParaRPr lang="en-US" sz="4350" dirty="0"/>
          </a:p>
        </p:txBody>
      </p:sp>
      <p:sp>
        <p:nvSpPr>
          <p:cNvPr id="7" name="Text 4">
            <a:extLst>
              <a:ext uri="{FF2B5EF4-FFF2-40B4-BE49-F238E27FC236}">
                <a16:creationId xmlns:a16="http://schemas.microsoft.com/office/drawing/2014/main" id="{BF52C5B9-A87F-7469-AF4D-349E83D5730F}"/>
              </a:ext>
            </a:extLst>
          </p:cNvPr>
          <p:cNvSpPr/>
          <p:nvPr/>
        </p:nvSpPr>
        <p:spPr>
          <a:xfrm>
            <a:off x="1773436" y="2550200"/>
            <a:ext cx="11083409" cy="735806"/>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Transparency about cost sensitivity is critical for institutional deployment. Rather than presenting a single net Sharpe under optimistic assumptions, we explicitly map the strategy's viability frontier across realistic cost scenarios. This allows portfolio managers to make informed decisions based on their specific execution capabilities.</a:t>
            </a:r>
            <a:endParaRPr lang="en-US" sz="1200" dirty="0"/>
          </a:p>
        </p:txBody>
      </p:sp>
      <p:pic>
        <p:nvPicPr>
          <p:cNvPr id="8" name="Image 1" descr="preencoded.png">
            <a:extLst>
              <a:ext uri="{FF2B5EF4-FFF2-40B4-BE49-F238E27FC236}">
                <a16:creationId xmlns:a16="http://schemas.microsoft.com/office/drawing/2014/main" id="{898040B7-8D15-E917-8BC0-7A5861DFA988}"/>
              </a:ext>
            </a:extLst>
          </p:cNvPr>
          <p:cNvPicPr>
            <a:picLocks noChangeAspect="1"/>
          </p:cNvPicPr>
          <p:nvPr/>
        </p:nvPicPr>
        <p:blipFill>
          <a:blip r:embed="rId4"/>
          <a:stretch>
            <a:fillRect/>
          </a:stretch>
        </p:blipFill>
        <p:spPr>
          <a:xfrm>
            <a:off x="1773436" y="3458408"/>
            <a:ext cx="3694390" cy="613291"/>
          </a:xfrm>
          <a:prstGeom prst="rect">
            <a:avLst/>
          </a:prstGeom>
        </p:spPr>
      </p:pic>
      <p:sp>
        <p:nvSpPr>
          <p:cNvPr id="9" name="Text 5">
            <a:extLst>
              <a:ext uri="{FF2B5EF4-FFF2-40B4-BE49-F238E27FC236}">
                <a16:creationId xmlns:a16="http://schemas.microsoft.com/office/drawing/2014/main" id="{CB12B483-14FA-AC15-0645-879E33C2BA52}"/>
              </a:ext>
            </a:extLst>
          </p:cNvPr>
          <p:cNvSpPr/>
          <p:nvPr/>
        </p:nvSpPr>
        <p:spPr>
          <a:xfrm>
            <a:off x="1926669" y="4224933"/>
            <a:ext cx="2012394" cy="251460"/>
          </a:xfrm>
          <a:prstGeom prst="rect">
            <a:avLst/>
          </a:prstGeom>
          <a:noFill/>
          <a:ln/>
        </p:spPr>
        <p:txBody>
          <a:bodyPr wrap="none" lIns="0" tIns="0" rIns="0" bIns="0" rtlCol="0" anchor="t"/>
          <a:lstStyle/>
          <a:p>
            <a:pPr marL="0" indent="0" algn="l">
              <a:lnSpc>
                <a:spcPts val="1950"/>
              </a:lnSpc>
              <a:buNone/>
            </a:pPr>
            <a:r>
              <a:rPr lang="en-US" sz="1550" dirty="0">
                <a:solidFill>
                  <a:srgbClr val="383838"/>
                </a:solidFill>
                <a:latin typeface="PT Serif" pitchFamily="34" charset="0"/>
                <a:ea typeface="PT Serif" pitchFamily="34" charset="-122"/>
                <a:cs typeface="PT Serif" pitchFamily="34" charset="-120"/>
              </a:rPr>
              <a:t>0.5 bp Costs</a:t>
            </a:r>
            <a:endParaRPr lang="en-US" sz="1550" dirty="0"/>
          </a:p>
        </p:txBody>
      </p:sp>
      <p:sp>
        <p:nvSpPr>
          <p:cNvPr id="10" name="Text 6">
            <a:extLst>
              <a:ext uri="{FF2B5EF4-FFF2-40B4-BE49-F238E27FC236}">
                <a16:creationId xmlns:a16="http://schemas.microsoft.com/office/drawing/2014/main" id="{23C9E7EA-3BC5-4048-936C-33A261B959CE}"/>
              </a:ext>
            </a:extLst>
          </p:cNvPr>
          <p:cNvSpPr/>
          <p:nvPr/>
        </p:nvSpPr>
        <p:spPr>
          <a:xfrm>
            <a:off x="1926669" y="4568309"/>
            <a:ext cx="3387923" cy="245269"/>
          </a:xfrm>
          <a:prstGeom prst="rect">
            <a:avLst/>
          </a:prstGeom>
          <a:noFill/>
          <a:ln/>
        </p:spPr>
        <p:txBody>
          <a:bodyPr wrap="none" lIns="0" tIns="0" rIns="0" bIns="0" rtlCol="0" anchor="t"/>
          <a:lstStyle/>
          <a:p>
            <a:pPr marL="0" indent="0" algn="l">
              <a:lnSpc>
                <a:spcPts val="1900"/>
              </a:lnSpc>
              <a:buNone/>
            </a:pPr>
            <a:r>
              <a:rPr lang="en-US" sz="1200" b="1" dirty="0">
                <a:solidFill>
                  <a:srgbClr val="383838"/>
                </a:solidFill>
                <a:latin typeface="DM Sans" pitchFamily="34" charset="0"/>
                <a:ea typeface="DM Sans" pitchFamily="34" charset="-122"/>
                <a:cs typeface="DM Sans" pitchFamily="34" charset="-120"/>
              </a:rPr>
              <a:t>Net Sharpe: ~2.0</a:t>
            </a:r>
            <a:endParaRPr lang="en-US" sz="1200" dirty="0"/>
          </a:p>
        </p:txBody>
      </p:sp>
      <p:sp>
        <p:nvSpPr>
          <p:cNvPr id="11" name="Text 7">
            <a:extLst>
              <a:ext uri="{FF2B5EF4-FFF2-40B4-BE49-F238E27FC236}">
                <a16:creationId xmlns:a16="http://schemas.microsoft.com/office/drawing/2014/main" id="{D7107789-C92A-139B-5C98-ABC7B282995D}"/>
              </a:ext>
            </a:extLst>
          </p:cNvPr>
          <p:cNvSpPr/>
          <p:nvPr/>
        </p:nvSpPr>
        <p:spPr>
          <a:xfrm>
            <a:off x="1926669" y="4905494"/>
            <a:ext cx="3387923" cy="490538"/>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Robust profitability with institutional execution quality</a:t>
            </a:r>
            <a:endParaRPr lang="en-US" sz="1200" dirty="0"/>
          </a:p>
        </p:txBody>
      </p:sp>
      <p:pic>
        <p:nvPicPr>
          <p:cNvPr id="12" name="Image 2" descr="preencoded.png">
            <a:extLst>
              <a:ext uri="{FF2B5EF4-FFF2-40B4-BE49-F238E27FC236}">
                <a16:creationId xmlns:a16="http://schemas.microsoft.com/office/drawing/2014/main" id="{55CE011B-2914-4276-2BE7-365ACE18B1EA}"/>
              </a:ext>
            </a:extLst>
          </p:cNvPr>
          <p:cNvPicPr>
            <a:picLocks noChangeAspect="1"/>
          </p:cNvPicPr>
          <p:nvPr/>
        </p:nvPicPr>
        <p:blipFill>
          <a:blip r:embed="rId5"/>
          <a:stretch>
            <a:fillRect/>
          </a:stretch>
        </p:blipFill>
        <p:spPr>
          <a:xfrm>
            <a:off x="5467826" y="3458408"/>
            <a:ext cx="3694509" cy="613291"/>
          </a:xfrm>
          <a:prstGeom prst="rect">
            <a:avLst/>
          </a:prstGeom>
        </p:spPr>
      </p:pic>
      <p:sp>
        <p:nvSpPr>
          <p:cNvPr id="13" name="Text 8">
            <a:extLst>
              <a:ext uri="{FF2B5EF4-FFF2-40B4-BE49-F238E27FC236}">
                <a16:creationId xmlns:a16="http://schemas.microsoft.com/office/drawing/2014/main" id="{B3869CD3-4F3A-CF3F-00A8-9F6959A571A3}"/>
              </a:ext>
            </a:extLst>
          </p:cNvPr>
          <p:cNvSpPr/>
          <p:nvPr/>
        </p:nvSpPr>
        <p:spPr>
          <a:xfrm>
            <a:off x="5621060" y="4224933"/>
            <a:ext cx="2012394" cy="251460"/>
          </a:xfrm>
          <a:prstGeom prst="rect">
            <a:avLst/>
          </a:prstGeom>
          <a:noFill/>
          <a:ln/>
        </p:spPr>
        <p:txBody>
          <a:bodyPr wrap="none" lIns="0" tIns="0" rIns="0" bIns="0" rtlCol="0" anchor="t"/>
          <a:lstStyle/>
          <a:p>
            <a:pPr marL="0" indent="0" algn="l">
              <a:lnSpc>
                <a:spcPts val="1950"/>
              </a:lnSpc>
              <a:buNone/>
            </a:pPr>
            <a:r>
              <a:rPr lang="en-US" sz="1550" dirty="0">
                <a:solidFill>
                  <a:srgbClr val="383838"/>
                </a:solidFill>
                <a:latin typeface="PT Serif" pitchFamily="34" charset="0"/>
                <a:ea typeface="PT Serif" pitchFamily="34" charset="-122"/>
                <a:cs typeface="PT Serif" pitchFamily="34" charset="-120"/>
              </a:rPr>
              <a:t>1.0 bp Costs</a:t>
            </a:r>
            <a:endParaRPr lang="en-US" sz="1550" dirty="0"/>
          </a:p>
        </p:txBody>
      </p:sp>
      <p:sp>
        <p:nvSpPr>
          <p:cNvPr id="14" name="Text 9">
            <a:extLst>
              <a:ext uri="{FF2B5EF4-FFF2-40B4-BE49-F238E27FC236}">
                <a16:creationId xmlns:a16="http://schemas.microsoft.com/office/drawing/2014/main" id="{A3F46413-025C-8EEF-D1A5-271C31A24D84}"/>
              </a:ext>
            </a:extLst>
          </p:cNvPr>
          <p:cNvSpPr/>
          <p:nvPr/>
        </p:nvSpPr>
        <p:spPr>
          <a:xfrm>
            <a:off x="5621060" y="4568309"/>
            <a:ext cx="3388043" cy="245269"/>
          </a:xfrm>
          <a:prstGeom prst="rect">
            <a:avLst/>
          </a:prstGeom>
          <a:noFill/>
          <a:ln/>
        </p:spPr>
        <p:txBody>
          <a:bodyPr wrap="none" lIns="0" tIns="0" rIns="0" bIns="0" rtlCol="0" anchor="t"/>
          <a:lstStyle/>
          <a:p>
            <a:pPr marL="0" indent="0" algn="l">
              <a:lnSpc>
                <a:spcPts val="1900"/>
              </a:lnSpc>
              <a:buNone/>
            </a:pPr>
            <a:r>
              <a:rPr lang="en-US" sz="1200" b="1" dirty="0">
                <a:solidFill>
                  <a:srgbClr val="383838"/>
                </a:solidFill>
                <a:latin typeface="DM Sans" pitchFamily="34" charset="0"/>
                <a:ea typeface="DM Sans" pitchFamily="34" charset="-122"/>
                <a:cs typeface="DM Sans" pitchFamily="34" charset="-120"/>
              </a:rPr>
              <a:t>Net Sharpe: ~0.16</a:t>
            </a:r>
            <a:endParaRPr lang="en-US" sz="1200" dirty="0"/>
          </a:p>
        </p:txBody>
      </p:sp>
      <p:sp>
        <p:nvSpPr>
          <p:cNvPr id="15" name="Text 10">
            <a:extLst>
              <a:ext uri="{FF2B5EF4-FFF2-40B4-BE49-F238E27FC236}">
                <a16:creationId xmlns:a16="http://schemas.microsoft.com/office/drawing/2014/main" id="{17C734F0-3822-B8B9-F77D-4D562F8B80A3}"/>
              </a:ext>
            </a:extLst>
          </p:cNvPr>
          <p:cNvSpPr/>
          <p:nvPr/>
        </p:nvSpPr>
        <p:spPr>
          <a:xfrm>
            <a:off x="5621060" y="4905494"/>
            <a:ext cx="3388043" cy="490538"/>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Marginal viability—requires careful execution monitoring</a:t>
            </a:r>
            <a:endParaRPr lang="en-US" sz="1200" dirty="0"/>
          </a:p>
        </p:txBody>
      </p:sp>
      <p:pic>
        <p:nvPicPr>
          <p:cNvPr id="16" name="Image 3" descr="preencoded.png">
            <a:extLst>
              <a:ext uri="{FF2B5EF4-FFF2-40B4-BE49-F238E27FC236}">
                <a16:creationId xmlns:a16="http://schemas.microsoft.com/office/drawing/2014/main" id="{CDCDB1E3-29C6-6DA6-EBF0-F82A04B18041}"/>
              </a:ext>
            </a:extLst>
          </p:cNvPr>
          <p:cNvPicPr>
            <a:picLocks noChangeAspect="1"/>
          </p:cNvPicPr>
          <p:nvPr/>
        </p:nvPicPr>
        <p:blipFill>
          <a:blip r:embed="rId6"/>
          <a:stretch>
            <a:fillRect/>
          </a:stretch>
        </p:blipFill>
        <p:spPr>
          <a:xfrm>
            <a:off x="9162336" y="3458408"/>
            <a:ext cx="3694509" cy="613291"/>
          </a:xfrm>
          <a:prstGeom prst="rect">
            <a:avLst/>
          </a:prstGeom>
        </p:spPr>
      </p:pic>
      <p:sp>
        <p:nvSpPr>
          <p:cNvPr id="17" name="Text 11">
            <a:extLst>
              <a:ext uri="{FF2B5EF4-FFF2-40B4-BE49-F238E27FC236}">
                <a16:creationId xmlns:a16="http://schemas.microsoft.com/office/drawing/2014/main" id="{56D4E979-6035-832E-9477-7F4FBA7A9881}"/>
              </a:ext>
            </a:extLst>
          </p:cNvPr>
          <p:cNvSpPr/>
          <p:nvPr/>
        </p:nvSpPr>
        <p:spPr>
          <a:xfrm>
            <a:off x="9315569" y="4224933"/>
            <a:ext cx="2012394" cy="251460"/>
          </a:xfrm>
          <a:prstGeom prst="rect">
            <a:avLst/>
          </a:prstGeom>
          <a:noFill/>
          <a:ln/>
        </p:spPr>
        <p:txBody>
          <a:bodyPr wrap="none" lIns="0" tIns="0" rIns="0" bIns="0" rtlCol="0" anchor="t"/>
          <a:lstStyle/>
          <a:p>
            <a:pPr marL="0" indent="0" algn="l">
              <a:lnSpc>
                <a:spcPts val="1950"/>
              </a:lnSpc>
              <a:buNone/>
            </a:pPr>
            <a:r>
              <a:rPr lang="en-US" sz="1550" dirty="0">
                <a:solidFill>
                  <a:srgbClr val="383838"/>
                </a:solidFill>
                <a:latin typeface="PT Serif" pitchFamily="34" charset="0"/>
                <a:ea typeface="PT Serif" pitchFamily="34" charset="-122"/>
                <a:cs typeface="PT Serif" pitchFamily="34" charset="-120"/>
              </a:rPr>
              <a:t>2.0 bp Costs</a:t>
            </a:r>
            <a:endParaRPr lang="en-US" sz="1550" dirty="0"/>
          </a:p>
        </p:txBody>
      </p:sp>
      <p:sp>
        <p:nvSpPr>
          <p:cNvPr id="18" name="Text 12">
            <a:extLst>
              <a:ext uri="{FF2B5EF4-FFF2-40B4-BE49-F238E27FC236}">
                <a16:creationId xmlns:a16="http://schemas.microsoft.com/office/drawing/2014/main" id="{62F29AD9-D9AB-D8B7-C19B-83DC7E917FBA}"/>
              </a:ext>
            </a:extLst>
          </p:cNvPr>
          <p:cNvSpPr/>
          <p:nvPr/>
        </p:nvSpPr>
        <p:spPr>
          <a:xfrm>
            <a:off x="9315569" y="4568309"/>
            <a:ext cx="3388043" cy="245269"/>
          </a:xfrm>
          <a:prstGeom prst="rect">
            <a:avLst/>
          </a:prstGeom>
          <a:noFill/>
          <a:ln/>
        </p:spPr>
        <p:txBody>
          <a:bodyPr wrap="none" lIns="0" tIns="0" rIns="0" bIns="0" rtlCol="0" anchor="t"/>
          <a:lstStyle/>
          <a:p>
            <a:pPr marL="0" indent="0" algn="l">
              <a:lnSpc>
                <a:spcPts val="1900"/>
              </a:lnSpc>
              <a:buNone/>
            </a:pPr>
            <a:r>
              <a:rPr lang="en-US" sz="1200" b="1" dirty="0">
                <a:solidFill>
                  <a:srgbClr val="383838"/>
                </a:solidFill>
                <a:latin typeface="DM Sans" pitchFamily="34" charset="0"/>
                <a:ea typeface="DM Sans" pitchFamily="34" charset="-122"/>
                <a:cs typeface="DM Sans" pitchFamily="34" charset="-120"/>
              </a:rPr>
              <a:t>Net Sharpe: &lt;0</a:t>
            </a:r>
            <a:endParaRPr lang="en-US" sz="1200" dirty="0"/>
          </a:p>
        </p:txBody>
      </p:sp>
      <p:sp>
        <p:nvSpPr>
          <p:cNvPr id="19" name="Text 13">
            <a:extLst>
              <a:ext uri="{FF2B5EF4-FFF2-40B4-BE49-F238E27FC236}">
                <a16:creationId xmlns:a16="http://schemas.microsoft.com/office/drawing/2014/main" id="{BF26D934-914D-6323-B089-EB800372A39C}"/>
              </a:ext>
            </a:extLst>
          </p:cNvPr>
          <p:cNvSpPr/>
          <p:nvPr/>
        </p:nvSpPr>
        <p:spPr>
          <a:xfrm>
            <a:off x="9315569" y="4905494"/>
            <a:ext cx="3388043" cy="490538"/>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Strategy breaks—costs overwhelm edge entirely</a:t>
            </a:r>
            <a:endParaRPr lang="en-US" sz="1200" dirty="0"/>
          </a:p>
        </p:txBody>
      </p:sp>
      <p:sp>
        <p:nvSpPr>
          <p:cNvPr id="20" name="Shape 14">
            <a:extLst>
              <a:ext uri="{FF2B5EF4-FFF2-40B4-BE49-F238E27FC236}">
                <a16:creationId xmlns:a16="http://schemas.microsoft.com/office/drawing/2014/main" id="{2038ED25-1C71-04F0-5061-169A1E07B637}"/>
              </a:ext>
            </a:extLst>
          </p:cNvPr>
          <p:cNvSpPr/>
          <p:nvPr/>
        </p:nvSpPr>
        <p:spPr>
          <a:xfrm>
            <a:off x="1773436" y="5721668"/>
            <a:ext cx="11083409" cy="1301234"/>
          </a:xfrm>
          <a:prstGeom prst="roundRect">
            <a:avLst>
              <a:gd name="adj" fmla="val 1767"/>
            </a:avLst>
          </a:prstGeom>
          <a:solidFill>
            <a:srgbClr val="FFCDB3"/>
          </a:solidFill>
          <a:ln/>
        </p:spPr>
      </p:sp>
      <p:pic>
        <p:nvPicPr>
          <p:cNvPr id="21" name="Image 4" descr="preencoded.png">
            <a:extLst>
              <a:ext uri="{FF2B5EF4-FFF2-40B4-BE49-F238E27FC236}">
                <a16:creationId xmlns:a16="http://schemas.microsoft.com/office/drawing/2014/main" id="{44A0B03B-25A8-7ECB-D3A8-7DE72BDAB763}"/>
              </a:ext>
            </a:extLst>
          </p:cNvPr>
          <p:cNvPicPr>
            <a:picLocks noChangeAspect="1"/>
          </p:cNvPicPr>
          <p:nvPr/>
        </p:nvPicPr>
        <p:blipFill>
          <a:blip r:embed="rId7"/>
          <a:stretch>
            <a:fillRect/>
          </a:stretch>
        </p:blipFill>
        <p:spPr>
          <a:xfrm>
            <a:off x="1926669" y="5935147"/>
            <a:ext cx="251460" cy="201216"/>
          </a:xfrm>
          <a:prstGeom prst="rect">
            <a:avLst/>
          </a:prstGeom>
        </p:spPr>
      </p:pic>
      <p:sp>
        <p:nvSpPr>
          <p:cNvPr id="22" name="Text 15">
            <a:extLst>
              <a:ext uri="{FF2B5EF4-FFF2-40B4-BE49-F238E27FC236}">
                <a16:creationId xmlns:a16="http://schemas.microsoft.com/office/drawing/2014/main" id="{55A61E0D-3103-7396-849D-AB28F3D95110}"/>
              </a:ext>
            </a:extLst>
          </p:cNvPr>
          <p:cNvSpPr/>
          <p:nvPr/>
        </p:nvSpPr>
        <p:spPr>
          <a:xfrm>
            <a:off x="2331363" y="5913120"/>
            <a:ext cx="2437328" cy="251460"/>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PT Serif" pitchFamily="34" charset="0"/>
                <a:ea typeface="PT Serif" pitchFamily="34" charset="-122"/>
                <a:cs typeface="PT Serif" pitchFamily="34" charset="-120"/>
              </a:rPr>
              <a:t>Explicit Boundary Mapping</a:t>
            </a:r>
            <a:endParaRPr lang="en-US" sz="1550" dirty="0"/>
          </a:p>
        </p:txBody>
      </p:sp>
      <p:sp>
        <p:nvSpPr>
          <p:cNvPr id="23" name="Text 16">
            <a:extLst>
              <a:ext uri="{FF2B5EF4-FFF2-40B4-BE49-F238E27FC236}">
                <a16:creationId xmlns:a16="http://schemas.microsoft.com/office/drawing/2014/main" id="{9DB3B68C-74D0-CACA-BA84-1CD00521B12D}"/>
              </a:ext>
            </a:extLst>
          </p:cNvPr>
          <p:cNvSpPr/>
          <p:nvPr/>
        </p:nvSpPr>
        <p:spPr>
          <a:xfrm>
            <a:off x="2331363" y="6317813"/>
            <a:ext cx="10372249" cy="490538"/>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DM Sans" pitchFamily="34" charset="0"/>
                <a:ea typeface="DM Sans" pitchFamily="34" charset="-122"/>
                <a:cs typeface="DM Sans" pitchFamily="34" charset="-120"/>
              </a:rPr>
              <a:t>Most research hides the cost breakpoint or presents only favorable scenarios. We believe institutional allocators deserve complete transparency: </a:t>
            </a:r>
            <a:r>
              <a:rPr lang="en-US" sz="1200" b="1" dirty="0">
                <a:solidFill>
                  <a:srgbClr val="000000"/>
                </a:solidFill>
                <a:latin typeface="DM Sans" pitchFamily="34" charset="0"/>
                <a:ea typeface="DM Sans" pitchFamily="34" charset="-122"/>
                <a:cs typeface="DM Sans" pitchFamily="34" charset="-120"/>
              </a:rPr>
              <a:t>this strategy requires sub-1bp execution to remain economically viable</a:t>
            </a:r>
            <a:r>
              <a:rPr lang="en-US" sz="1200" dirty="0">
                <a:solidFill>
                  <a:srgbClr val="000000"/>
                </a:solidFill>
                <a:latin typeface="DM Sans" pitchFamily="34" charset="0"/>
                <a:ea typeface="DM Sans" pitchFamily="34" charset="-122"/>
                <a:cs typeface="DM Sans" pitchFamily="34" charset="-120"/>
              </a:rPr>
              <a:t>. Above 1.5bp, the edge disappears entirely.</a:t>
            </a:r>
            <a:endParaRPr lang="en-US" sz="1200" dirty="0"/>
          </a:p>
        </p:txBody>
      </p:sp>
      <p:sp>
        <p:nvSpPr>
          <p:cNvPr id="24" name="Text 17">
            <a:extLst>
              <a:ext uri="{FF2B5EF4-FFF2-40B4-BE49-F238E27FC236}">
                <a16:creationId xmlns:a16="http://schemas.microsoft.com/office/drawing/2014/main" id="{3328D82D-A22F-CAEE-428E-7A7B13D1C234}"/>
              </a:ext>
            </a:extLst>
          </p:cNvPr>
          <p:cNvSpPr/>
          <p:nvPr/>
        </p:nvSpPr>
        <p:spPr>
          <a:xfrm>
            <a:off x="1773436" y="7195304"/>
            <a:ext cx="11083409" cy="490538"/>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DM Sans" pitchFamily="34" charset="0"/>
                <a:ea typeface="DM Sans" pitchFamily="34" charset="-122"/>
                <a:cs typeface="DM Sans" pitchFamily="34" charset="-120"/>
              </a:rPr>
              <a:t>This cost frontier analysis should inform sizing decisions, venue selection, and execution algorithm choices. Strategies that survive at 0.5bp but fail at 1.0bp demand sophisticated execution infrastructure—a reality that must be factored into deployment planning.</a:t>
            </a:r>
            <a:endParaRPr lang="en-US" sz="1200" dirty="0"/>
          </a:p>
        </p:txBody>
      </p:sp>
    </p:spTree>
    <p:extLst>
      <p:ext uri="{BB962C8B-B14F-4D97-AF65-F5344CB8AC3E}">
        <p14:creationId xmlns:p14="http://schemas.microsoft.com/office/powerpoint/2010/main" val="3954076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6825C37-0E26-A237-B551-B7E61636D51B}"/>
              </a:ext>
            </a:extLst>
          </p:cNvPr>
          <p:cNvSpPr/>
          <p:nvPr/>
        </p:nvSpPr>
        <p:spPr>
          <a:xfrm>
            <a:off x="537328" y="237084"/>
            <a:ext cx="2256671" cy="518262"/>
          </a:xfrm>
          <a:prstGeom prst="roundRect">
            <a:avLst>
              <a:gd name="adj" fmla="val 5952"/>
            </a:avLst>
          </a:prstGeom>
          <a:noFill/>
          <a:ln w="7620">
            <a:solidFill>
              <a:srgbClr val="E04F00"/>
            </a:solidFill>
            <a:prstDash val="solid"/>
          </a:ln>
        </p:spPr>
      </p:sp>
      <p:sp>
        <p:nvSpPr>
          <p:cNvPr id="3" name="Text 1">
            <a:extLst>
              <a:ext uri="{FF2B5EF4-FFF2-40B4-BE49-F238E27FC236}">
                <a16:creationId xmlns:a16="http://schemas.microsoft.com/office/drawing/2014/main" id="{963B333F-ECC3-B804-55E0-02622BF464DD}"/>
              </a:ext>
            </a:extLst>
          </p:cNvPr>
          <p:cNvSpPr/>
          <p:nvPr/>
        </p:nvSpPr>
        <p:spPr>
          <a:xfrm>
            <a:off x="790038" y="417082"/>
            <a:ext cx="2003961" cy="338323"/>
          </a:xfrm>
          <a:prstGeom prst="rect">
            <a:avLst/>
          </a:prstGeom>
          <a:noFill/>
          <a:ln/>
        </p:spPr>
        <p:txBody>
          <a:bodyPr wrap="none" lIns="0" tIns="0" rIns="0" bIns="0" rtlCol="0" anchor="t"/>
          <a:lstStyle/>
          <a:p>
            <a:pPr marL="0" indent="0" algn="l">
              <a:lnSpc>
                <a:spcPts val="1100"/>
              </a:lnSpc>
              <a:buNone/>
            </a:pPr>
            <a:r>
              <a:rPr lang="en-US" sz="2000" dirty="0">
                <a:solidFill>
                  <a:srgbClr val="E04F00"/>
                </a:solidFill>
                <a:latin typeface="DM Sans" pitchFamily="34" charset="0"/>
                <a:ea typeface="DM Sans" pitchFamily="34" charset="-122"/>
                <a:cs typeface="DM Sans" pitchFamily="34" charset="-120"/>
              </a:rPr>
              <a:t>COMPLIANCE</a:t>
            </a:r>
            <a:endParaRPr lang="en-US" sz="2000" dirty="0"/>
          </a:p>
        </p:txBody>
      </p:sp>
      <p:sp>
        <p:nvSpPr>
          <p:cNvPr id="4" name="Text 2">
            <a:extLst>
              <a:ext uri="{FF2B5EF4-FFF2-40B4-BE49-F238E27FC236}">
                <a16:creationId xmlns:a16="http://schemas.microsoft.com/office/drawing/2014/main" id="{CDBE07A0-1553-4130-5497-B920318533C3}"/>
              </a:ext>
            </a:extLst>
          </p:cNvPr>
          <p:cNvSpPr/>
          <p:nvPr/>
        </p:nvSpPr>
        <p:spPr>
          <a:xfrm>
            <a:off x="537328" y="937459"/>
            <a:ext cx="3403499" cy="413862"/>
          </a:xfrm>
          <a:prstGeom prst="rect">
            <a:avLst/>
          </a:prstGeom>
          <a:noFill/>
          <a:ln/>
        </p:spPr>
        <p:txBody>
          <a:bodyPr wrap="none" lIns="0" tIns="0" rIns="0" bIns="0" rtlCol="0" anchor="t"/>
          <a:lstStyle/>
          <a:p>
            <a:pPr marL="0" indent="0" algn="l">
              <a:lnSpc>
                <a:spcPts val="2850"/>
              </a:lnSpc>
              <a:buNone/>
            </a:pPr>
            <a:r>
              <a:rPr lang="en-US" sz="2800" dirty="0">
                <a:solidFill>
                  <a:srgbClr val="020202"/>
                </a:solidFill>
                <a:latin typeface="PT Serif" pitchFamily="34" charset="0"/>
                <a:ea typeface="PT Serif" pitchFamily="34" charset="-122"/>
                <a:cs typeface="PT Serif" pitchFamily="34" charset="-120"/>
              </a:rPr>
              <a:t>Arena Rule Compliance</a:t>
            </a:r>
            <a:endParaRPr lang="en-US" sz="2800" dirty="0"/>
          </a:p>
        </p:txBody>
      </p:sp>
      <p:sp>
        <p:nvSpPr>
          <p:cNvPr id="5" name="Text 3">
            <a:extLst>
              <a:ext uri="{FF2B5EF4-FFF2-40B4-BE49-F238E27FC236}">
                <a16:creationId xmlns:a16="http://schemas.microsoft.com/office/drawing/2014/main" id="{8E2DEBA5-7455-9C69-DC42-5CEFA9A6F37D}"/>
              </a:ext>
            </a:extLst>
          </p:cNvPr>
          <p:cNvSpPr/>
          <p:nvPr/>
        </p:nvSpPr>
        <p:spPr>
          <a:xfrm>
            <a:off x="537328" y="1425906"/>
            <a:ext cx="1951673" cy="181570"/>
          </a:xfrm>
          <a:prstGeom prst="rect">
            <a:avLst/>
          </a:prstGeom>
          <a:noFill/>
          <a:ln/>
        </p:spPr>
        <p:txBody>
          <a:bodyPr wrap="none" lIns="0" tIns="0" rIns="0" bIns="0" rtlCol="0" anchor="t"/>
          <a:lstStyle/>
          <a:p>
            <a:pPr marL="0" indent="0" algn="l">
              <a:lnSpc>
                <a:spcPts val="1400"/>
              </a:lnSpc>
              <a:buNone/>
            </a:pPr>
            <a:r>
              <a:rPr lang="en-US" sz="1600" dirty="0">
                <a:solidFill>
                  <a:srgbClr val="020202"/>
                </a:solidFill>
                <a:latin typeface="PT Serif" pitchFamily="34" charset="0"/>
                <a:ea typeface="PT Serif" pitchFamily="34" charset="-122"/>
                <a:cs typeface="PT Serif" pitchFamily="34" charset="-120"/>
              </a:rPr>
              <a:t>Technical Validation Checklist</a:t>
            </a:r>
            <a:endParaRPr lang="en-US" sz="1600" dirty="0"/>
          </a:p>
        </p:txBody>
      </p:sp>
      <p:sp>
        <p:nvSpPr>
          <p:cNvPr id="6" name="Text 4">
            <a:extLst>
              <a:ext uri="{FF2B5EF4-FFF2-40B4-BE49-F238E27FC236}">
                <a16:creationId xmlns:a16="http://schemas.microsoft.com/office/drawing/2014/main" id="{056824EC-7691-C7F1-43F7-45424B200D8F}"/>
              </a:ext>
            </a:extLst>
          </p:cNvPr>
          <p:cNvSpPr/>
          <p:nvPr/>
        </p:nvSpPr>
        <p:spPr>
          <a:xfrm>
            <a:off x="537328" y="2052561"/>
            <a:ext cx="4252386" cy="1602291"/>
          </a:xfrm>
          <a:prstGeom prst="rect">
            <a:avLst/>
          </a:prstGeom>
          <a:noFill/>
          <a:ln/>
        </p:spPr>
        <p:txBody>
          <a:bodyPr wrap="square" lIns="0" tIns="0" rIns="0" bIns="0" rtlCol="0" anchor="t"/>
          <a:lstStyle/>
          <a:p>
            <a:pPr marL="0" indent="0" algn="just">
              <a:buNone/>
            </a:pPr>
            <a:r>
              <a:rPr lang="en-US" sz="1600" dirty="0">
                <a:solidFill>
                  <a:srgbClr val="383838"/>
                </a:solidFill>
                <a:latin typeface="DM Sans" pitchFamily="2" charset="0"/>
                <a:ea typeface="DM Sans" pitchFamily="34" charset="-122"/>
                <a:cs typeface="DM Sans" pitchFamily="34" charset="-120"/>
              </a:rPr>
              <a:t>All competition requirements have been verified through automated testing and manual review. The strategy operates within the specified constraints and produces output in the exact format required by the evaluation harness.</a:t>
            </a:r>
            <a:endParaRPr lang="en-US" sz="1600" dirty="0">
              <a:latin typeface="DM Sans" pitchFamily="2" charset="0"/>
            </a:endParaRPr>
          </a:p>
        </p:txBody>
      </p:sp>
      <p:sp>
        <p:nvSpPr>
          <p:cNvPr id="7" name="Shape 5">
            <a:extLst>
              <a:ext uri="{FF2B5EF4-FFF2-40B4-BE49-F238E27FC236}">
                <a16:creationId xmlns:a16="http://schemas.microsoft.com/office/drawing/2014/main" id="{F99A04F0-88CB-912D-5BD3-4FCEEBA3543E}"/>
              </a:ext>
            </a:extLst>
          </p:cNvPr>
          <p:cNvSpPr/>
          <p:nvPr/>
        </p:nvSpPr>
        <p:spPr>
          <a:xfrm>
            <a:off x="520999" y="3799472"/>
            <a:ext cx="248960" cy="248960"/>
          </a:xfrm>
          <a:prstGeom prst="roundRect">
            <a:avLst>
              <a:gd name="adj" fmla="val 6667"/>
            </a:avLst>
          </a:prstGeom>
          <a:solidFill>
            <a:srgbClr val="F2EEEE"/>
          </a:solidFill>
          <a:ln/>
        </p:spPr>
      </p:sp>
      <p:sp>
        <p:nvSpPr>
          <p:cNvPr id="8" name="Text 6">
            <a:extLst>
              <a:ext uri="{FF2B5EF4-FFF2-40B4-BE49-F238E27FC236}">
                <a16:creationId xmlns:a16="http://schemas.microsoft.com/office/drawing/2014/main" id="{BC1727C3-7CA7-8C47-11FC-B7D7686F528D}"/>
              </a:ext>
            </a:extLst>
          </p:cNvPr>
          <p:cNvSpPr/>
          <p:nvPr/>
        </p:nvSpPr>
        <p:spPr>
          <a:xfrm>
            <a:off x="880568" y="3837453"/>
            <a:ext cx="1452324" cy="181570"/>
          </a:xfrm>
          <a:prstGeom prst="rect">
            <a:avLst/>
          </a:prstGeom>
          <a:noFill/>
          <a:ln/>
        </p:spPr>
        <p:txBody>
          <a:bodyPr wrap="none" lIns="0" tIns="0" rIns="0" bIns="0" rtlCol="0" anchor="t"/>
          <a:lstStyle/>
          <a:p>
            <a:pPr marL="0" indent="0" algn="l">
              <a:buNone/>
            </a:pPr>
            <a:r>
              <a:rPr lang="en-US" sz="1600" dirty="0">
                <a:solidFill>
                  <a:srgbClr val="383838"/>
                </a:solidFill>
                <a:latin typeface="PT Serif" pitchFamily="34" charset="0"/>
                <a:ea typeface="PT Serif" pitchFamily="34" charset="-122"/>
                <a:cs typeface="PT Serif" pitchFamily="34" charset="-120"/>
              </a:rPr>
              <a:t>Data Constraints</a:t>
            </a:r>
            <a:endParaRPr lang="en-US" sz="1600" dirty="0"/>
          </a:p>
        </p:txBody>
      </p:sp>
      <p:sp>
        <p:nvSpPr>
          <p:cNvPr id="9" name="Text 7">
            <a:extLst>
              <a:ext uri="{FF2B5EF4-FFF2-40B4-BE49-F238E27FC236}">
                <a16:creationId xmlns:a16="http://schemas.microsoft.com/office/drawing/2014/main" id="{02AED125-F0E4-1401-69C1-D73D841CDCDE}"/>
              </a:ext>
            </a:extLst>
          </p:cNvPr>
          <p:cNvSpPr/>
          <p:nvPr/>
        </p:nvSpPr>
        <p:spPr>
          <a:xfrm>
            <a:off x="880568" y="4129633"/>
            <a:ext cx="3505081" cy="353854"/>
          </a:xfrm>
          <a:prstGeom prst="rect">
            <a:avLst/>
          </a:prstGeom>
          <a:noFill/>
          <a:ln/>
        </p:spPr>
        <p:txBody>
          <a:bodyPr wrap="square" lIns="0" tIns="0" rIns="0" bIns="0" rtlCol="0" anchor="t"/>
          <a:lstStyle/>
          <a:p>
            <a:pPr marL="0" indent="0" algn="l">
              <a:buNone/>
            </a:pPr>
            <a:r>
              <a:rPr lang="en-US" sz="1600" dirty="0">
                <a:solidFill>
                  <a:srgbClr val="383838"/>
                </a:solidFill>
                <a:latin typeface="DM Sans" pitchFamily="34" charset="0"/>
                <a:ea typeface="DM Sans" pitchFamily="34" charset="-122"/>
                <a:cs typeface="DM Sans" pitchFamily="34" charset="-120"/>
              </a:rPr>
              <a:t>Uses only 5-second OHLCV bars with proper causality—no lookahead bias or information leakage</a:t>
            </a:r>
            <a:endParaRPr lang="en-US" sz="1600" dirty="0"/>
          </a:p>
        </p:txBody>
      </p:sp>
      <p:sp>
        <p:nvSpPr>
          <p:cNvPr id="10" name="Shape 8">
            <a:extLst>
              <a:ext uri="{FF2B5EF4-FFF2-40B4-BE49-F238E27FC236}">
                <a16:creationId xmlns:a16="http://schemas.microsoft.com/office/drawing/2014/main" id="{446D9D33-FCB1-E9A0-F82F-2E89B3127D26}"/>
              </a:ext>
            </a:extLst>
          </p:cNvPr>
          <p:cNvSpPr/>
          <p:nvPr/>
        </p:nvSpPr>
        <p:spPr>
          <a:xfrm>
            <a:off x="520999" y="5177106"/>
            <a:ext cx="248960" cy="248960"/>
          </a:xfrm>
          <a:prstGeom prst="roundRect">
            <a:avLst>
              <a:gd name="adj" fmla="val 6667"/>
            </a:avLst>
          </a:prstGeom>
          <a:solidFill>
            <a:srgbClr val="F2EEEE"/>
          </a:solidFill>
          <a:ln/>
        </p:spPr>
      </p:sp>
      <p:sp>
        <p:nvSpPr>
          <p:cNvPr id="11" name="Text 9">
            <a:extLst>
              <a:ext uri="{FF2B5EF4-FFF2-40B4-BE49-F238E27FC236}">
                <a16:creationId xmlns:a16="http://schemas.microsoft.com/office/drawing/2014/main" id="{E3F7AA71-CF5A-983A-1BFA-63FF73AFC301}"/>
              </a:ext>
            </a:extLst>
          </p:cNvPr>
          <p:cNvSpPr/>
          <p:nvPr/>
        </p:nvSpPr>
        <p:spPr>
          <a:xfrm>
            <a:off x="880568" y="5215086"/>
            <a:ext cx="1452324" cy="181570"/>
          </a:xfrm>
          <a:prstGeom prst="rect">
            <a:avLst/>
          </a:prstGeom>
          <a:noFill/>
          <a:ln/>
        </p:spPr>
        <p:txBody>
          <a:bodyPr wrap="none" lIns="0" tIns="0" rIns="0" bIns="0" rtlCol="0" anchor="t"/>
          <a:lstStyle/>
          <a:p>
            <a:pPr marL="0" indent="0" algn="l">
              <a:buNone/>
            </a:pPr>
            <a:r>
              <a:rPr lang="en-US" sz="1600" dirty="0">
                <a:solidFill>
                  <a:srgbClr val="383838"/>
                </a:solidFill>
                <a:latin typeface="PT Serif" pitchFamily="34" charset="0"/>
                <a:ea typeface="PT Serif" pitchFamily="34" charset="-122"/>
                <a:cs typeface="PT Serif" pitchFamily="34" charset="-120"/>
              </a:rPr>
              <a:t>Portfolio Constraints</a:t>
            </a:r>
            <a:endParaRPr lang="en-US" sz="1600" dirty="0"/>
          </a:p>
        </p:txBody>
      </p:sp>
      <p:sp>
        <p:nvSpPr>
          <p:cNvPr id="12" name="Text 10">
            <a:extLst>
              <a:ext uri="{FF2B5EF4-FFF2-40B4-BE49-F238E27FC236}">
                <a16:creationId xmlns:a16="http://schemas.microsoft.com/office/drawing/2014/main" id="{8535A3A6-D0DD-5221-9AE3-C8FE74B0E62F}"/>
              </a:ext>
            </a:extLst>
          </p:cNvPr>
          <p:cNvSpPr/>
          <p:nvPr/>
        </p:nvSpPr>
        <p:spPr>
          <a:xfrm>
            <a:off x="880568" y="5507266"/>
            <a:ext cx="3505081" cy="353854"/>
          </a:xfrm>
          <a:prstGeom prst="rect">
            <a:avLst/>
          </a:prstGeom>
          <a:noFill/>
          <a:ln/>
        </p:spPr>
        <p:txBody>
          <a:bodyPr wrap="square" lIns="0" tIns="0" rIns="0" bIns="0" rtlCol="0" anchor="t"/>
          <a:lstStyle/>
          <a:p>
            <a:pPr marL="0" indent="0" algn="l">
              <a:buNone/>
            </a:pPr>
            <a:r>
              <a:rPr lang="en-US" sz="1600" dirty="0">
                <a:solidFill>
                  <a:srgbClr val="383838"/>
                </a:solidFill>
                <a:latin typeface="DM Sans" pitchFamily="34" charset="0"/>
                <a:ea typeface="DM Sans" pitchFamily="34" charset="-122"/>
                <a:cs typeface="DM Sans" pitchFamily="34" charset="-120"/>
              </a:rPr>
              <a:t>Maintains market neutrality and respects position bounds across all timestamps</a:t>
            </a:r>
            <a:endParaRPr lang="en-US" sz="1600" dirty="0"/>
          </a:p>
        </p:txBody>
      </p:sp>
      <p:sp>
        <p:nvSpPr>
          <p:cNvPr id="13" name="Shape 11">
            <a:extLst>
              <a:ext uri="{FF2B5EF4-FFF2-40B4-BE49-F238E27FC236}">
                <a16:creationId xmlns:a16="http://schemas.microsoft.com/office/drawing/2014/main" id="{24E8F4AA-BC81-90D5-36B2-4AEFA17F2DBD}"/>
              </a:ext>
            </a:extLst>
          </p:cNvPr>
          <p:cNvSpPr/>
          <p:nvPr/>
        </p:nvSpPr>
        <p:spPr>
          <a:xfrm>
            <a:off x="660779" y="6457751"/>
            <a:ext cx="248960" cy="248960"/>
          </a:xfrm>
          <a:prstGeom prst="roundRect">
            <a:avLst>
              <a:gd name="adj" fmla="val 6667"/>
            </a:avLst>
          </a:prstGeom>
          <a:solidFill>
            <a:srgbClr val="F2EEEE"/>
          </a:solidFill>
          <a:ln/>
        </p:spPr>
      </p:sp>
      <p:sp>
        <p:nvSpPr>
          <p:cNvPr id="14" name="Text 12">
            <a:extLst>
              <a:ext uri="{FF2B5EF4-FFF2-40B4-BE49-F238E27FC236}">
                <a16:creationId xmlns:a16="http://schemas.microsoft.com/office/drawing/2014/main" id="{D39E36C1-CA43-79C1-2665-0F7DCDF095C1}"/>
              </a:ext>
            </a:extLst>
          </p:cNvPr>
          <p:cNvSpPr/>
          <p:nvPr/>
        </p:nvSpPr>
        <p:spPr>
          <a:xfrm>
            <a:off x="1020348" y="6495732"/>
            <a:ext cx="1452324" cy="181570"/>
          </a:xfrm>
          <a:prstGeom prst="rect">
            <a:avLst/>
          </a:prstGeom>
          <a:noFill/>
          <a:ln/>
        </p:spPr>
        <p:txBody>
          <a:bodyPr wrap="none" lIns="0" tIns="0" rIns="0" bIns="0" rtlCol="0" anchor="t"/>
          <a:lstStyle/>
          <a:p>
            <a:pPr marL="0" indent="0" algn="l">
              <a:buNone/>
            </a:pPr>
            <a:r>
              <a:rPr lang="en-US" sz="1600" dirty="0">
                <a:solidFill>
                  <a:srgbClr val="383838"/>
                </a:solidFill>
                <a:latin typeface="PT Serif" pitchFamily="34" charset="0"/>
                <a:ea typeface="PT Serif" pitchFamily="34" charset="-122"/>
                <a:cs typeface="PT Serif" pitchFamily="34" charset="-120"/>
              </a:rPr>
              <a:t>Validation Period</a:t>
            </a:r>
            <a:endParaRPr lang="en-US" sz="1600" dirty="0"/>
          </a:p>
        </p:txBody>
      </p:sp>
      <p:sp>
        <p:nvSpPr>
          <p:cNvPr id="15" name="Text 13">
            <a:extLst>
              <a:ext uri="{FF2B5EF4-FFF2-40B4-BE49-F238E27FC236}">
                <a16:creationId xmlns:a16="http://schemas.microsoft.com/office/drawing/2014/main" id="{44F3D0BE-BE3B-E49B-048E-D02969948C29}"/>
              </a:ext>
            </a:extLst>
          </p:cNvPr>
          <p:cNvSpPr/>
          <p:nvPr/>
        </p:nvSpPr>
        <p:spPr>
          <a:xfrm>
            <a:off x="1020348" y="6787911"/>
            <a:ext cx="3505081" cy="353854"/>
          </a:xfrm>
          <a:prstGeom prst="rect">
            <a:avLst/>
          </a:prstGeom>
          <a:noFill/>
          <a:ln/>
        </p:spPr>
        <p:txBody>
          <a:bodyPr wrap="square" lIns="0" tIns="0" rIns="0" bIns="0" rtlCol="0" anchor="t"/>
          <a:lstStyle/>
          <a:p>
            <a:pPr marL="0" indent="0" algn="l">
              <a:buNone/>
            </a:pPr>
            <a:r>
              <a:rPr lang="en-US" sz="1600" dirty="0">
                <a:solidFill>
                  <a:srgbClr val="383838"/>
                </a:solidFill>
                <a:latin typeface="DM Sans" pitchFamily="34" charset="0"/>
                <a:ea typeface="DM Sans" pitchFamily="34" charset="-122"/>
                <a:cs typeface="DM Sans" pitchFamily="34" charset="-120"/>
              </a:rPr>
              <a:t>Long-horizon backtest (2011–2024) demonstrates stability beyond in-sample fitting</a:t>
            </a:r>
            <a:endParaRPr lang="en-US" sz="1600" dirty="0"/>
          </a:p>
        </p:txBody>
      </p:sp>
      <p:sp>
        <p:nvSpPr>
          <p:cNvPr id="16" name="Shape 14">
            <a:extLst>
              <a:ext uri="{FF2B5EF4-FFF2-40B4-BE49-F238E27FC236}">
                <a16:creationId xmlns:a16="http://schemas.microsoft.com/office/drawing/2014/main" id="{A5113613-4204-78E6-5D5A-17083C22BA39}"/>
              </a:ext>
            </a:extLst>
          </p:cNvPr>
          <p:cNvSpPr/>
          <p:nvPr/>
        </p:nvSpPr>
        <p:spPr>
          <a:xfrm>
            <a:off x="5474473" y="2019904"/>
            <a:ext cx="4083183" cy="1383695"/>
          </a:xfrm>
          <a:prstGeom prst="roundRect">
            <a:avLst>
              <a:gd name="adj" fmla="val 1717"/>
            </a:avLst>
          </a:prstGeom>
          <a:solidFill>
            <a:srgbClr val="F2EEEE"/>
          </a:solidFill>
          <a:ln/>
        </p:spPr>
      </p:sp>
      <p:sp>
        <p:nvSpPr>
          <p:cNvPr id="17" name="Text 15">
            <a:extLst>
              <a:ext uri="{FF2B5EF4-FFF2-40B4-BE49-F238E27FC236}">
                <a16:creationId xmlns:a16="http://schemas.microsoft.com/office/drawing/2014/main" id="{FF1013AD-3F4B-15F7-79BD-B4CC004FD520}"/>
              </a:ext>
            </a:extLst>
          </p:cNvPr>
          <p:cNvSpPr/>
          <p:nvPr/>
        </p:nvSpPr>
        <p:spPr>
          <a:xfrm>
            <a:off x="5701198" y="2233439"/>
            <a:ext cx="1452324" cy="200249"/>
          </a:xfrm>
          <a:prstGeom prst="rect">
            <a:avLst/>
          </a:prstGeom>
          <a:noFill/>
          <a:ln/>
        </p:spPr>
        <p:txBody>
          <a:bodyPr wrap="none" lIns="0" tIns="0" rIns="0" bIns="0" rtlCol="0" anchor="t"/>
          <a:lstStyle/>
          <a:p>
            <a:pPr marL="0" indent="0" algn="l">
              <a:buNone/>
            </a:pPr>
            <a:r>
              <a:rPr lang="en-US" dirty="0">
                <a:solidFill>
                  <a:srgbClr val="383838"/>
                </a:solidFill>
                <a:latin typeface="PT Serif" pitchFamily="34" charset="0"/>
                <a:ea typeface="PT Serif" pitchFamily="34" charset="-122"/>
                <a:cs typeface="PT Serif" pitchFamily="34" charset="-120"/>
              </a:rPr>
              <a:t>5-sec OHLCV</a:t>
            </a:r>
            <a:endParaRPr lang="en-US" dirty="0"/>
          </a:p>
        </p:txBody>
      </p:sp>
      <p:sp>
        <p:nvSpPr>
          <p:cNvPr id="18" name="Text 16">
            <a:extLst>
              <a:ext uri="{FF2B5EF4-FFF2-40B4-BE49-F238E27FC236}">
                <a16:creationId xmlns:a16="http://schemas.microsoft.com/office/drawing/2014/main" id="{E773F328-85B3-81F2-AEA9-C70E6EFA43A5}"/>
              </a:ext>
            </a:extLst>
          </p:cNvPr>
          <p:cNvSpPr/>
          <p:nvPr/>
        </p:nvSpPr>
        <p:spPr>
          <a:xfrm>
            <a:off x="5668800" y="2612171"/>
            <a:ext cx="3643432" cy="195128"/>
          </a:xfrm>
          <a:prstGeom prst="rect">
            <a:avLst/>
          </a:prstGeom>
          <a:noFill/>
          <a:ln/>
        </p:spPr>
        <p:txBody>
          <a:bodyPr wrap="none" lIns="0" tIns="0" rIns="0" bIns="0" rtlCol="0" anchor="t"/>
          <a:lstStyle/>
          <a:p>
            <a:pPr marL="0" indent="0" algn="l">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19" name="Text 17">
            <a:extLst>
              <a:ext uri="{FF2B5EF4-FFF2-40B4-BE49-F238E27FC236}">
                <a16:creationId xmlns:a16="http://schemas.microsoft.com/office/drawing/2014/main" id="{799A1369-F87F-DBBE-2CBA-B5C82FD15075}"/>
              </a:ext>
            </a:extLst>
          </p:cNvPr>
          <p:cNvSpPr/>
          <p:nvPr/>
        </p:nvSpPr>
        <p:spPr>
          <a:xfrm>
            <a:off x="5668800" y="2985782"/>
            <a:ext cx="3643432" cy="195128"/>
          </a:xfrm>
          <a:prstGeom prst="rect">
            <a:avLst/>
          </a:prstGeom>
          <a:noFill/>
          <a:ln/>
        </p:spPr>
        <p:txBody>
          <a:bodyPr wrap="none" lIns="0" tIns="0" rIns="0" bIns="0" rtlCol="0" anchor="t"/>
          <a:lstStyle/>
          <a:p>
            <a:pPr marL="0" indent="0" algn="l">
              <a:buNone/>
            </a:pPr>
            <a:r>
              <a:rPr lang="en-US" dirty="0">
                <a:solidFill>
                  <a:srgbClr val="383838"/>
                </a:solidFill>
                <a:latin typeface="DM Sans" pitchFamily="34" charset="0"/>
                <a:ea typeface="DM Sans" pitchFamily="34" charset="-122"/>
                <a:cs typeface="DM Sans" pitchFamily="34" charset="-120"/>
              </a:rPr>
              <a:t>Proper data source usage</a:t>
            </a:r>
            <a:endParaRPr lang="en-US" dirty="0"/>
          </a:p>
        </p:txBody>
      </p:sp>
      <p:sp>
        <p:nvSpPr>
          <p:cNvPr id="20" name="Shape 18">
            <a:extLst>
              <a:ext uri="{FF2B5EF4-FFF2-40B4-BE49-F238E27FC236}">
                <a16:creationId xmlns:a16="http://schemas.microsoft.com/office/drawing/2014/main" id="{9372F43C-8E4F-044D-0181-0BD993A972D8}"/>
              </a:ext>
            </a:extLst>
          </p:cNvPr>
          <p:cNvSpPr/>
          <p:nvPr/>
        </p:nvSpPr>
        <p:spPr>
          <a:xfrm>
            <a:off x="9959089" y="2019905"/>
            <a:ext cx="4083183" cy="1383694"/>
          </a:xfrm>
          <a:prstGeom prst="roundRect">
            <a:avLst>
              <a:gd name="adj" fmla="val 1717"/>
            </a:avLst>
          </a:prstGeom>
          <a:solidFill>
            <a:srgbClr val="F2EEEE"/>
          </a:solidFill>
          <a:ln/>
        </p:spPr>
      </p:sp>
      <p:sp>
        <p:nvSpPr>
          <p:cNvPr id="21" name="Text 19">
            <a:extLst>
              <a:ext uri="{FF2B5EF4-FFF2-40B4-BE49-F238E27FC236}">
                <a16:creationId xmlns:a16="http://schemas.microsoft.com/office/drawing/2014/main" id="{7A8284D5-BA32-C248-E322-D3DD307CBBF5}"/>
              </a:ext>
            </a:extLst>
          </p:cNvPr>
          <p:cNvSpPr/>
          <p:nvPr/>
        </p:nvSpPr>
        <p:spPr>
          <a:xfrm>
            <a:off x="10148791" y="2313670"/>
            <a:ext cx="1452324" cy="200249"/>
          </a:xfrm>
          <a:prstGeom prst="rect">
            <a:avLst/>
          </a:prstGeom>
          <a:noFill/>
          <a:ln/>
        </p:spPr>
        <p:txBody>
          <a:bodyPr wrap="none" lIns="0" tIns="0" rIns="0" bIns="0" rtlCol="0" anchor="t"/>
          <a:lstStyle/>
          <a:p>
            <a:pPr marL="0" indent="0" algn="l">
              <a:lnSpc>
                <a:spcPts val="1400"/>
              </a:lnSpc>
              <a:buNone/>
            </a:pPr>
            <a:r>
              <a:rPr lang="en-US" dirty="0">
                <a:solidFill>
                  <a:srgbClr val="383838"/>
                </a:solidFill>
                <a:latin typeface="PT Serif" pitchFamily="34" charset="0"/>
                <a:ea typeface="PT Serif" pitchFamily="34" charset="-122"/>
                <a:cs typeface="PT Serif" pitchFamily="34" charset="-120"/>
              </a:rPr>
              <a:t>Causal</a:t>
            </a:r>
            <a:endParaRPr lang="en-US" dirty="0"/>
          </a:p>
        </p:txBody>
      </p:sp>
      <p:sp>
        <p:nvSpPr>
          <p:cNvPr id="22" name="Text 20">
            <a:extLst>
              <a:ext uri="{FF2B5EF4-FFF2-40B4-BE49-F238E27FC236}">
                <a16:creationId xmlns:a16="http://schemas.microsoft.com/office/drawing/2014/main" id="{FAA13032-F761-1635-B083-A2EF727CB8ED}"/>
              </a:ext>
            </a:extLst>
          </p:cNvPr>
          <p:cNvSpPr/>
          <p:nvPr/>
        </p:nvSpPr>
        <p:spPr>
          <a:xfrm>
            <a:off x="10148791" y="2679591"/>
            <a:ext cx="3643432" cy="195128"/>
          </a:xfrm>
          <a:prstGeom prst="rect">
            <a:avLst/>
          </a:prstGeom>
          <a:noFill/>
          <a:ln/>
        </p:spPr>
        <p:txBody>
          <a:bodyPr wrap="none" lIns="0" tIns="0" rIns="0" bIns="0" rtlCol="0" anchor="t"/>
          <a:lstStyle/>
          <a:p>
            <a:pPr marL="0" indent="0" algn="l">
              <a:lnSpc>
                <a:spcPts val="1350"/>
              </a:lnSpc>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23" name="Text 21">
            <a:extLst>
              <a:ext uri="{FF2B5EF4-FFF2-40B4-BE49-F238E27FC236}">
                <a16:creationId xmlns:a16="http://schemas.microsoft.com/office/drawing/2014/main" id="{62172DFA-37E5-52EF-60ED-8084C422057A}"/>
              </a:ext>
            </a:extLst>
          </p:cNvPr>
          <p:cNvSpPr/>
          <p:nvPr/>
        </p:nvSpPr>
        <p:spPr>
          <a:xfrm>
            <a:off x="10148791" y="3046970"/>
            <a:ext cx="3643432" cy="195128"/>
          </a:xfrm>
          <a:prstGeom prst="rect">
            <a:avLst/>
          </a:prstGeom>
          <a:noFill/>
          <a:ln/>
        </p:spPr>
        <p:txBody>
          <a:bodyPr wrap="none" lIns="0" tIns="0" rIns="0" bIns="0" rtlCol="0" anchor="t"/>
          <a:lstStyle/>
          <a:p>
            <a:pPr marL="0" indent="0" algn="l">
              <a:lnSpc>
                <a:spcPts val="1350"/>
              </a:lnSpc>
              <a:buNone/>
            </a:pPr>
            <a:r>
              <a:rPr lang="en-US" dirty="0">
                <a:solidFill>
                  <a:srgbClr val="383838"/>
                </a:solidFill>
                <a:latin typeface="DM Sans" pitchFamily="34" charset="0"/>
                <a:ea typeface="DM Sans" pitchFamily="34" charset="-122"/>
                <a:cs typeface="DM Sans" pitchFamily="34" charset="-120"/>
              </a:rPr>
              <a:t>No lookahead bias</a:t>
            </a:r>
            <a:endParaRPr lang="en-US" dirty="0"/>
          </a:p>
        </p:txBody>
      </p:sp>
      <p:sp>
        <p:nvSpPr>
          <p:cNvPr id="24" name="Shape 22">
            <a:extLst>
              <a:ext uri="{FF2B5EF4-FFF2-40B4-BE49-F238E27FC236}">
                <a16:creationId xmlns:a16="http://schemas.microsoft.com/office/drawing/2014/main" id="{ED0F99AA-4F3C-496E-3FCB-0D8DAFEF54ED}"/>
              </a:ext>
            </a:extLst>
          </p:cNvPr>
          <p:cNvSpPr/>
          <p:nvPr/>
        </p:nvSpPr>
        <p:spPr>
          <a:xfrm>
            <a:off x="5474473" y="3893658"/>
            <a:ext cx="4017869" cy="1383695"/>
          </a:xfrm>
          <a:prstGeom prst="roundRect">
            <a:avLst>
              <a:gd name="adj" fmla="val 1717"/>
            </a:avLst>
          </a:prstGeom>
          <a:solidFill>
            <a:srgbClr val="F2EEEE"/>
          </a:solidFill>
          <a:ln/>
        </p:spPr>
      </p:sp>
      <p:sp>
        <p:nvSpPr>
          <p:cNvPr id="25" name="Text 23">
            <a:extLst>
              <a:ext uri="{FF2B5EF4-FFF2-40B4-BE49-F238E27FC236}">
                <a16:creationId xmlns:a16="http://schemas.microsoft.com/office/drawing/2014/main" id="{5A00E554-328E-0722-DDF7-1D88B13643E5}"/>
              </a:ext>
            </a:extLst>
          </p:cNvPr>
          <p:cNvSpPr/>
          <p:nvPr/>
        </p:nvSpPr>
        <p:spPr>
          <a:xfrm>
            <a:off x="5701198" y="4142234"/>
            <a:ext cx="1452324" cy="200249"/>
          </a:xfrm>
          <a:prstGeom prst="rect">
            <a:avLst/>
          </a:prstGeom>
          <a:noFill/>
          <a:ln/>
        </p:spPr>
        <p:txBody>
          <a:bodyPr wrap="none" lIns="0" tIns="0" rIns="0" bIns="0" rtlCol="0" anchor="t"/>
          <a:lstStyle/>
          <a:p>
            <a:pPr marL="0" indent="0" algn="l">
              <a:lnSpc>
                <a:spcPts val="1400"/>
              </a:lnSpc>
              <a:buNone/>
            </a:pPr>
            <a:r>
              <a:rPr lang="en-US" dirty="0">
                <a:solidFill>
                  <a:srgbClr val="383838"/>
                </a:solidFill>
                <a:latin typeface="PT Serif" pitchFamily="34" charset="0"/>
                <a:ea typeface="PT Serif" pitchFamily="34" charset="-122"/>
                <a:cs typeface="PT Serif" pitchFamily="34" charset="-120"/>
              </a:rPr>
              <a:t>Market Neutral</a:t>
            </a:r>
            <a:endParaRPr lang="en-US" dirty="0"/>
          </a:p>
        </p:txBody>
      </p:sp>
      <p:sp>
        <p:nvSpPr>
          <p:cNvPr id="26" name="Text 24">
            <a:extLst>
              <a:ext uri="{FF2B5EF4-FFF2-40B4-BE49-F238E27FC236}">
                <a16:creationId xmlns:a16="http://schemas.microsoft.com/office/drawing/2014/main" id="{E9CCD0C9-589B-DC09-561F-A29A75288454}"/>
              </a:ext>
            </a:extLst>
          </p:cNvPr>
          <p:cNvSpPr/>
          <p:nvPr/>
        </p:nvSpPr>
        <p:spPr>
          <a:xfrm>
            <a:off x="5701198" y="4503601"/>
            <a:ext cx="3643432" cy="195128"/>
          </a:xfrm>
          <a:prstGeom prst="rect">
            <a:avLst/>
          </a:prstGeom>
          <a:noFill/>
          <a:ln/>
        </p:spPr>
        <p:txBody>
          <a:bodyPr wrap="none" lIns="0" tIns="0" rIns="0" bIns="0" rtlCol="0" anchor="t"/>
          <a:lstStyle/>
          <a:p>
            <a:pPr marL="0" indent="0" algn="l">
              <a:lnSpc>
                <a:spcPts val="1350"/>
              </a:lnSpc>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27" name="Text 25">
            <a:extLst>
              <a:ext uri="{FF2B5EF4-FFF2-40B4-BE49-F238E27FC236}">
                <a16:creationId xmlns:a16="http://schemas.microsoft.com/office/drawing/2014/main" id="{36887291-4D96-2136-A16F-B45A883332E4}"/>
              </a:ext>
            </a:extLst>
          </p:cNvPr>
          <p:cNvSpPr/>
          <p:nvPr/>
        </p:nvSpPr>
        <p:spPr>
          <a:xfrm>
            <a:off x="5701198" y="4891986"/>
            <a:ext cx="3643432" cy="195128"/>
          </a:xfrm>
          <a:prstGeom prst="rect">
            <a:avLst/>
          </a:prstGeom>
          <a:noFill/>
          <a:ln/>
        </p:spPr>
        <p:txBody>
          <a:bodyPr wrap="none" lIns="0" tIns="0" rIns="0" bIns="0" rtlCol="0" anchor="t"/>
          <a:lstStyle/>
          <a:p>
            <a:pPr marL="0" indent="0" algn="l">
              <a:lnSpc>
                <a:spcPts val="1350"/>
              </a:lnSpc>
              <a:buNone/>
            </a:pPr>
            <a:r>
              <a:rPr lang="en-US" dirty="0">
                <a:solidFill>
                  <a:srgbClr val="383838"/>
                </a:solidFill>
                <a:latin typeface="DM Sans" pitchFamily="34" charset="0"/>
                <a:ea typeface="DM Sans" pitchFamily="34" charset="-122"/>
                <a:cs typeface="DM Sans" pitchFamily="34" charset="-120"/>
              </a:rPr>
              <a:t>Zero net exposure</a:t>
            </a:r>
            <a:endParaRPr lang="en-US" dirty="0"/>
          </a:p>
        </p:txBody>
      </p:sp>
      <p:sp>
        <p:nvSpPr>
          <p:cNvPr id="28" name="Shape 26">
            <a:extLst>
              <a:ext uri="{FF2B5EF4-FFF2-40B4-BE49-F238E27FC236}">
                <a16:creationId xmlns:a16="http://schemas.microsoft.com/office/drawing/2014/main" id="{D92394B2-4744-AC9F-E6CB-CCF260070FD6}"/>
              </a:ext>
            </a:extLst>
          </p:cNvPr>
          <p:cNvSpPr/>
          <p:nvPr/>
        </p:nvSpPr>
        <p:spPr>
          <a:xfrm>
            <a:off x="9898743" y="3893659"/>
            <a:ext cx="4143529" cy="1383694"/>
          </a:xfrm>
          <a:prstGeom prst="roundRect">
            <a:avLst>
              <a:gd name="adj" fmla="val 1717"/>
            </a:avLst>
          </a:prstGeom>
          <a:solidFill>
            <a:srgbClr val="F2EEEE"/>
          </a:solidFill>
          <a:ln/>
        </p:spPr>
      </p:sp>
      <p:sp>
        <p:nvSpPr>
          <p:cNvPr id="29" name="Text 27">
            <a:extLst>
              <a:ext uri="{FF2B5EF4-FFF2-40B4-BE49-F238E27FC236}">
                <a16:creationId xmlns:a16="http://schemas.microsoft.com/office/drawing/2014/main" id="{8A218F7B-CEBF-B755-E59E-5FA959C0672B}"/>
              </a:ext>
            </a:extLst>
          </p:cNvPr>
          <p:cNvSpPr/>
          <p:nvPr/>
        </p:nvSpPr>
        <p:spPr>
          <a:xfrm>
            <a:off x="10148791" y="4155860"/>
            <a:ext cx="1452324" cy="200249"/>
          </a:xfrm>
          <a:prstGeom prst="rect">
            <a:avLst/>
          </a:prstGeom>
          <a:noFill/>
          <a:ln/>
        </p:spPr>
        <p:txBody>
          <a:bodyPr wrap="none" lIns="0" tIns="0" rIns="0" bIns="0" rtlCol="0" anchor="t"/>
          <a:lstStyle/>
          <a:p>
            <a:pPr marL="0" indent="0" algn="l">
              <a:lnSpc>
                <a:spcPts val="1400"/>
              </a:lnSpc>
              <a:buNone/>
            </a:pPr>
            <a:r>
              <a:rPr lang="en-US" dirty="0">
                <a:solidFill>
                  <a:srgbClr val="383838"/>
                </a:solidFill>
                <a:latin typeface="PT Serif" pitchFamily="34" charset="0"/>
                <a:ea typeface="PT Serif" pitchFamily="34" charset="-122"/>
                <a:cs typeface="PT Serif" pitchFamily="34" charset="-120"/>
              </a:rPr>
              <a:t>Position Bounds</a:t>
            </a:r>
            <a:endParaRPr lang="en-US" dirty="0"/>
          </a:p>
        </p:txBody>
      </p:sp>
      <p:sp>
        <p:nvSpPr>
          <p:cNvPr id="30" name="Text 28">
            <a:extLst>
              <a:ext uri="{FF2B5EF4-FFF2-40B4-BE49-F238E27FC236}">
                <a16:creationId xmlns:a16="http://schemas.microsoft.com/office/drawing/2014/main" id="{4F5810A9-EB2F-3061-5F7A-B453610F4A55}"/>
              </a:ext>
            </a:extLst>
          </p:cNvPr>
          <p:cNvSpPr/>
          <p:nvPr/>
        </p:nvSpPr>
        <p:spPr>
          <a:xfrm>
            <a:off x="10148791" y="4506620"/>
            <a:ext cx="3643432" cy="195128"/>
          </a:xfrm>
          <a:prstGeom prst="rect">
            <a:avLst/>
          </a:prstGeom>
          <a:noFill/>
          <a:ln/>
        </p:spPr>
        <p:txBody>
          <a:bodyPr wrap="none" lIns="0" tIns="0" rIns="0" bIns="0" rtlCol="0" anchor="t"/>
          <a:lstStyle/>
          <a:p>
            <a:pPr marL="0" indent="0" algn="l">
              <a:lnSpc>
                <a:spcPts val="1350"/>
              </a:lnSpc>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31" name="Text 29">
            <a:extLst>
              <a:ext uri="{FF2B5EF4-FFF2-40B4-BE49-F238E27FC236}">
                <a16:creationId xmlns:a16="http://schemas.microsoft.com/office/drawing/2014/main" id="{9F47CB8C-CCF6-7AE3-E5E1-5165E698CBA9}"/>
              </a:ext>
            </a:extLst>
          </p:cNvPr>
          <p:cNvSpPr/>
          <p:nvPr/>
        </p:nvSpPr>
        <p:spPr>
          <a:xfrm>
            <a:off x="10148791" y="4891986"/>
            <a:ext cx="3643432" cy="195128"/>
          </a:xfrm>
          <a:prstGeom prst="rect">
            <a:avLst/>
          </a:prstGeom>
          <a:noFill/>
          <a:ln/>
        </p:spPr>
        <p:txBody>
          <a:bodyPr wrap="none" lIns="0" tIns="0" rIns="0" bIns="0" rtlCol="0" anchor="t"/>
          <a:lstStyle/>
          <a:p>
            <a:pPr marL="0" indent="0" algn="l">
              <a:lnSpc>
                <a:spcPts val="1350"/>
              </a:lnSpc>
              <a:buNone/>
            </a:pPr>
            <a:r>
              <a:rPr lang="en-US" dirty="0">
                <a:solidFill>
                  <a:srgbClr val="383838"/>
                </a:solidFill>
                <a:latin typeface="DM Sans" pitchFamily="34" charset="0"/>
                <a:ea typeface="DM Sans" pitchFamily="34" charset="-122"/>
                <a:cs typeface="DM Sans" pitchFamily="34" charset="-120"/>
              </a:rPr>
              <a:t>Within [-1, +1] limits</a:t>
            </a:r>
            <a:endParaRPr lang="en-US" dirty="0"/>
          </a:p>
        </p:txBody>
      </p:sp>
      <p:sp>
        <p:nvSpPr>
          <p:cNvPr id="32" name="Shape 30">
            <a:extLst>
              <a:ext uri="{FF2B5EF4-FFF2-40B4-BE49-F238E27FC236}">
                <a16:creationId xmlns:a16="http://schemas.microsoft.com/office/drawing/2014/main" id="{AA3EB2CF-A198-D8FE-B4E5-8335C586852C}"/>
              </a:ext>
            </a:extLst>
          </p:cNvPr>
          <p:cNvSpPr/>
          <p:nvPr/>
        </p:nvSpPr>
        <p:spPr>
          <a:xfrm>
            <a:off x="5474474" y="5755794"/>
            <a:ext cx="4017868" cy="1383694"/>
          </a:xfrm>
          <a:prstGeom prst="roundRect">
            <a:avLst>
              <a:gd name="adj" fmla="val 1717"/>
            </a:avLst>
          </a:prstGeom>
          <a:solidFill>
            <a:srgbClr val="F2EEEE"/>
          </a:solidFill>
          <a:ln/>
        </p:spPr>
      </p:sp>
      <p:sp>
        <p:nvSpPr>
          <p:cNvPr id="33" name="Text 31">
            <a:extLst>
              <a:ext uri="{FF2B5EF4-FFF2-40B4-BE49-F238E27FC236}">
                <a16:creationId xmlns:a16="http://schemas.microsoft.com/office/drawing/2014/main" id="{AE376F93-EBCE-16EF-0322-8903B54410C5}"/>
              </a:ext>
            </a:extLst>
          </p:cNvPr>
          <p:cNvSpPr/>
          <p:nvPr/>
        </p:nvSpPr>
        <p:spPr>
          <a:xfrm>
            <a:off x="5707547" y="5947180"/>
            <a:ext cx="1452324" cy="200249"/>
          </a:xfrm>
          <a:prstGeom prst="rect">
            <a:avLst/>
          </a:prstGeom>
          <a:noFill/>
          <a:ln/>
        </p:spPr>
        <p:txBody>
          <a:bodyPr wrap="none" lIns="0" tIns="0" rIns="0" bIns="0" rtlCol="0" anchor="t"/>
          <a:lstStyle/>
          <a:p>
            <a:pPr marL="0" indent="0" algn="l">
              <a:lnSpc>
                <a:spcPts val="1400"/>
              </a:lnSpc>
              <a:buNone/>
            </a:pPr>
            <a:r>
              <a:rPr lang="en-US" dirty="0">
                <a:solidFill>
                  <a:srgbClr val="383838"/>
                </a:solidFill>
                <a:latin typeface="PT Serif" pitchFamily="34" charset="0"/>
                <a:ea typeface="PT Serif" pitchFamily="34" charset="-122"/>
                <a:cs typeface="PT Serif" pitchFamily="34" charset="-120"/>
              </a:rPr>
              <a:t>Output Schema</a:t>
            </a:r>
            <a:endParaRPr lang="en-US" dirty="0"/>
          </a:p>
        </p:txBody>
      </p:sp>
      <p:sp>
        <p:nvSpPr>
          <p:cNvPr id="34" name="Text 32">
            <a:extLst>
              <a:ext uri="{FF2B5EF4-FFF2-40B4-BE49-F238E27FC236}">
                <a16:creationId xmlns:a16="http://schemas.microsoft.com/office/drawing/2014/main" id="{49BBC9C4-0126-5572-A910-677AD049E723}"/>
              </a:ext>
            </a:extLst>
          </p:cNvPr>
          <p:cNvSpPr/>
          <p:nvPr/>
        </p:nvSpPr>
        <p:spPr>
          <a:xfrm>
            <a:off x="5666726" y="6296988"/>
            <a:ext cx="3643432" cy="195128"/>
          </a:xfrm>
          <a:prstGeom prst="rect">
            <a:avLst/>
          </a:prstGeom>
          <a:noFill/>
          <a:ln/>
        </p:spPr>
        <p:txBody>
          <a:bodyPr wrap="none" lIns="0" tIns="0" rIns="0" bIns="0" rtlCol="0" anchor="t"/>
          <a:lstStyle/>
          <a:p>
            <a:pPr marL="0" indent="0" algn="l">
              <a:lnSpc>
                <a:spcPts val="1350"/>
              </a:lnSpc>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35" name="Text 33">
            <a:extLst>
              <a:ext uri="{FF2B5EF4-FFF2-40B4-BE49-F238E27FC236}">
                <a16:creationId xmlns:a16="http://schemas.microsoft.com/office/drawing/2014/main" id="{B23CB577-C9E3-734B-17A9-7AAE02B6AD0B}"/>
              </a:ext>
            </a:extLst>
          </p:cNvPr>
          <p:cNvSpPr/>
          <p:nvPr/>
        </p:nvSpPr>
        <p:spPr>
          <a:xfrm>
            <a:off x="5707547" y="6573451"/>
            <a:ext cx="3643432" cy="195128"/>
          </a:xfrm>
          <a:prstGeom prst="rect">
            <a:avLst/>
          </a:prstGeom>
          <a:noFill/>
          <a:ln/>
        </p:spPr>
        <p:txBody>
          <a:bodyPr wrap="none" lIns="0" tIns="0" rIns="0" bIns="0" rtlCol="0" anchor="t"/>
          <a:lstStyle/>
          <a:p>
            <a:pPr marL="0" indent="0" algn="l">
              <a:lnSpc>
                <a:spcPts val="1350"/>
              </a:lnSpc>
              <a:buNone/>
            </a:pPr>
            <a:r>
              <a:rPr lang="en-US" dirty="0">
                <a:solidFill>
                  <a:srgbClr val="383838"/>
                </a:solidFill>
                <a:latin typeface="DM Sans" pitchFamily="34" charset="0"/>
                <a:ea typeface="DM Sans" pitchFamily="34" charset="-122"/>
                <a:cs typeface="DM Sans" pitchFamily="34" charset="-120"/>
              </a:rPr>
              <a:t>Correct format</a:t>
            </a:r>
            <a:endParaRPr lang="en-US" dirty="0"/>
          </a:p>
        </p:txBody>
      </p:sp>
      <p:sp>
        <p:nvSpPr>
          <p:cNvPr id="36" name="Shape 34">
            <a:extLst>
              <a:ext uri="{FF2B5EF4-FFF2-40B4-BE49-F238E27FC236}">
                <a16:creationId xmlns:a16="http://schemas.microsoft.com/office/drawing/2014/main" id="{C9316F9E-1A07-E4F1-2054-A5FC35CAA8D6}"/>
              </a:ext>
            </a:extLst>
          </p:cNvPr>
          <p:cNvSpPr/>
          <p:nvPr/>
        </p:nvSpPr>
        <p:spPr>
          <a:xfrm>
            <a:off x="9898743" y="5755794"/>
            <a:ext cx="4143529" cy="1383694"/>
          </a:xfrm>
          <a:prstGeom prst="roundRect">
            <a:avLst>
              <a:gd name="adj" fmla="val 1717"/>
            </a:avLst>
          </a:prstGeom>
          <a:solidFill>
            <a:srgbClr val="F2EEEE"/>
          </a:solidFill>
          <a:ln/>
        </p:spPr>
      </p:sp>
      <p:sp>
        <p:nvSpPr>
          <p:cNvPr id="37" name="Text 35">
            <a:extLst>
              <a:ext uri="{FF2B5EF4-FFF2-40B4-BE49-F238E27FC236}">
                <a16:creationId xmlns:a16="http://schemas.microsoft.com/office/drawing/2014/main" id="{4028A231-DC7F-19AA-212F-A93B6488CA27}"/>
              </a:ext>
            </a:extLst>
          </p:cNvPr>
          <p:cNvSpPr/>
          <p:nvPr/>
        </p:nvSpPr>
        <p:spPr>
          <a:xfrm>
            <a:off x="10288231" y="5947180"/>
            <a:ext cx="1452324" cy="200249"/>
          </a:xfrm>
          <a:prstGeom prst="rect">
            <a:avLst/>
          </a:prstGeom>
          <a:noFill/>
          <a:ln/>
        </p:spPr>
        <p:txBody>
          <a:bodyPr wrap="none" lIns="0" tIns="0" rIns="0" bIns="0" rtlCol="0" anchor="t"/>
          <a:lstStyle/>
          <a:p>
            <a:pPr marL="0" indent="0" algn="l">
              <a:lnSpc>
                <a:spcPts val="1400"/>
              </a:lnSpc>
              <a:buNone/>
            </a:pPr>
            <a:r>
              <a:rPr lang="en-US" dirty="0">
                <a:solidFill>
                  <a:srgbClr val="383838"/>
                </a:solidFill>
                <a:latin typeface="PT Serif" pitchFamily="34" charset="0"/>
                <a:ea typeface="PT Serif" pitchFamily="34" charset="-122"/>
                <a:cs typeface="PT Serif" pitchFamily="34" charset="-120"/>
              </a:rPr>
              <a:t>Validation</a:t>
            </a:r>
            <a:endParaRPr lang="en-US" dirty="0"/>
          </a:p>
        </p:txBody>
      </p:sp>
      <p:sp>
        <p:nvSpPr>
          <p:cNvPr id="38" name="Text 36">
            <a:extLst>
              <a:ext uri="{FF2B5EF4-FFF2-40B4-BE49-F238E27FC236}">
                <a16:creationId xmlns:a16="http://schemas.microsoft.com/office/drawing/2014/main" id="{A6C1F973-17B7-FFC8-0F94-7DEC36D17EB3}"/>
              </a:ext>
            </a:extLst>
          </p:cNvPr>
          <p:cNvSpPr/>
          <p:nvPr/>
        </p:nvSpPr>
        <p:spPr>
          <a:xfrm>
            <a:off x="10288231" y="6239839"/>
            <a:ext cx="3643432" cy="195128"/>
          </a:xfrm>
          <a:prstGeom prst="rect">
            <a:avLst/>
          </a:prstGeom>
          <a:noFill/>
          <a:ln/>
        </p:spPr>
        <p:txBody>
          <a:bodyPr wrap="none" lIns="0" tIns="0" rIns="0" bIns="0" rtlCol="0" anchor="t"/>
          <a:lstStyle/>
          <a:p>
            <a:pPr marL="0" indent="0" algn="l">
              <a:lnSpc>
                <a:spcPts val="1350"/>
              </a:lnSpc>
              <a:buNone/>
            </a:pPr>
            <a:r>
              <a:rPr lang="en-US" b="1" dirty="0">
                <a:solidFill>
                  <a:srgbClr val="E04F00"/>
                </a:solidFill>
                <a:latin typeface="DM Sans" pitchFamily="34" charset="0"/>
                <a:ea typeface="DM Sans" pitchFamily="34" charset="-122"/>
                <a:cs typeface="DM Sans" pitchFamily="34" charset="-120"/>
              </a:rPr>
              <a:t>✓ Compliant</a:t>
            </a:r>
            <a:endParaRPr lang="en-US" dirty="0"/>
          </a:p>
        </p:txBody>
      </p:sp>
      <p:sp>
        <p:nvSpPr>
          <p:cNvPr id="39" name="Text 37">
            <a:extLst>
              <a:ext uri="{FF2B5EF4-FFF2-40B4-BE49-F238E27FC236}">
                <a16:creationId xmlns:a16="http://schemas.microsoft.com/office/drawing/2014/main" id="{B6B1B0FC-0CD2-0524-6FF7-C46961062B50}"/>
              </a:ext>
            </a:extLst>
          </p:cNvPr>
          <p:cNvSpPr/>
          <p:nvPr/>
        </p:nvSpPr>
        <p:spPr>
          <a:xfrm>
            <a:off x="10288231" y="6516302"/>
            <a:ext cx="3643432" cy="195128"/>
          </a:xfrm>
          <a:prstGeom prst="rect">
            <a:avLst/>
          </a:prstGeom>
          <a:noFill/>
          <a:ln/>
        </p:spPr>
        <p:txBody>
          <a:bodyPr wrap="none" lIns="0" tIns="0" rIns="0" bIns="0" rtlCol="0" anchor="t"/>
          <a:lstStyle/>
          <a:p>
            <a:pPr marL="0" indent="0" algn="l">
              <a:lnSpc>
                <a:spcPts val="1350"/>
              </a:lnSpc>
              <a:buNone/>
            </a:pPr>
            <a:r>
              <a:rPr lang="en-US" dirty="0">
                <a:solidFill>
                  <a:srgbClr val="383838"/>
                </a:solidFill>
                <a:latin typeface="DM Sans" pitchFamily="34" charset="0"/>
                <a:ea typeface="DM Sans" pitchFamily="34" charset="-122"/>
                <a:cs typeface="DM Sans" pitchFamily="34" charset="-120"/>
              </a:rPr>
              <a:t>14-year backtest</a:t>
            </a:r>
            <a:endParaRPr lang="en-US" dirty="0"/>
          </a:p>
        </p:txBody>
      </p:sp>
    </p:spTree>
    <p:extLst>
      <p:ext uri="{BB962C8B-B14F-4D97-AF65-F5344CB8AC3E}">
        <p14:creationId xmlns:p14="http://schemas.microsoft.com/office/powerpoint/2010/main" val="251199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61925" y="190262"/>
            <a:ext cx="5753099" cy="1390650"/>
          </a:xfrm>
          <a:prstGeom prst="rect">
            <a:avLst/>
          </a:prstGeom>
          <a:noFill/>
          <a:ln/>
        </p:spPr>
        <p:txBody>
          <a:bodyPr wrap="squar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FX Statistical Arbitrage: A Familiar Idea That Keeps Failing</a:t>
            </a:r>
            <a:endParaRPr lang="en-US" sz="4100" dirty="0"/>
          </a:p>
        </p:txBody>
      </p:sp>
      <p:sp>
        <p:nvSpPr>
          <p:cNvPr id="3" name="Text 1"/>
          <p:cNvSpPr/>
          <p:nvPr/>
        </p:nvSpPr>
        <p:spPr>
          <a:xfrm>
            <a:off x="161925" y="2356485"/>
            <a:ext cx="5591175" cy="1390650"/>
          </a:xfrm>
          <a:prstGeom prst="rect">
            <a:avLst/>
          </a:prstGeom>
          <a:noFill/>
          <a:ln/>
        </p:spPr>
        <p:txBody>
          <a:bodyPr wrap="square" lIns="0" tIns="0" rIns="0" bIns="0" rtlCol="0" anchor="t"/>
          <a:lstStyle/>
          <a:p>
            <a:pPr marL="0" indent="0" algn="just">
              <a:lnSpc>
                <a:spcPts val="2500"/>
              </a:lnSpc>
              <a:buNone/>
            </a:pPr>
            <a:r>
              <a:rPr lang="en-US" sz="1550" dirty="0">
                <a:solidFill>
                  <a:srgbClr val="383838"/>
                </a:solidFill>
                <a:latin typeface="DM Sans" pitchFamily="34" charset="0"/>
                <a:ea typeface="DM Sans" pitchFamily="34" charset="-122"/>
                <a:cs typeface="DM Sans" pitchFamily="34" charset="-120"/>
              </a:rPr>
              <a:t>FX statistical arbitrage is built on a simple, appealing intuition: correlated currency pairs temporarily diverge from their equilibrium relationships and then predictably revert to historical norms. For decades, this concept has attracted quantitative traders seeking to profit from temporary mispricings in the foreign exchange market.</a:t>
            </a:r>
            <a:endParaRPr lang="en-US" sz="1550" dirty="0"/>
          </a:p>
        </p:txBody>
      </p:sp>
      <p:sp>
        <p:nvSpPr>
          <p:cNvPr id="4" name="Text 2"/>
          <p:cNvSpPr/>
          <p:nvPr/>
        </p:nvSpPr>
        <p:spPr>
          <a:xfrm>
            <a:off x="161925" y="4389715"/>
            <a:ext cx="5216485" cy="952619"/>
          </a:xfrm>
          <a:prstGeom prst="rect">
            <a:avLst/>
          </a:prstGeom>
          <a:noFill/>
          <a:ln/>
        </p:spPr>
        <p:txBody>
          <a:bodyPr wrap="square" lIns="0" tIns="0" rIns="0" bIns="0" rtlCol="0" anchor="t"/>
          <a:lstStyle/>
          <a:p>
            <a:pPr marL="0" indent="0" algn="just">
              <a:lnSpc>
                <a:spcPts val="2500"/>
              </a:lnSpc>
              <a:buNone/>
            </a:pPr>
            <a:r>
              <a:rPr lang="en-US" sz="1550" dirty="0">
                <a:solidFill>
                  <a:srgbClr val="383838"/>
                </a:solidFill>
                <a:latin typeface="DM Sans" pitchFamily="34" charset="0"/>
                <a:ea typeface="DM Sans" pitchFamily="34" charset="-122"/>
                <a:cs typeface="DM Sans" pitchFamily="34" charset="-120"/>
              </a:rPr>
              <a:t>At high frequency horizons, however, this intuition repeatedly fails once we enforce three critical real-world constraints: strict causality that prohibits any use of future information, market neutrality requirements that prevent directional exposure accumulation, and realistic transaction costs that reflect actual trading conditions.</a:t>
            </a:r>
            <a:endParaRPr lang="en-US" sz="1550" dirty="0"/>
          </a:p>
        </p:txBody>
      </p:sp>
      <p:sp>
        <p:nvSpPr>
          <p:cNvPr id="5" name="Text 3"/>
          <p:cNvSpPr/>
          <p:nvPr/>
        </p:nvSpPr>
        <p:spPr>
          <a:xfrm>
            <a:off x="161925" y="6451283"/>
            <a:ext cx="5591176" cy="844748"/>
          </a:xfrm>
          <a:prstGeom prst="rect">
            <a:avLst/>
          </a:prstGeom>
          <a:noFill/>
          <a:ln/>
        </p:spPr>
        <p:txBody>
          <a:bodyPr wrap="square" lIns="0" tIns="0" rIns="0" bIns="0" rtlCol="0" anchor="t"/>
          <a:lstStyle/>
          <a:p>
            <a:pPr marL="0" indent="0" algn="just">
              <a:lnSpc>
                <a:spcPts val="2500"/>
              </a:lnSpc>
              <a:buNone/>
            </a:pPr>
            <a:r>
              <a:rPr lang="en-US" sz="1550" dirty="0">
                <a:solidFill>
                  <a:srgbClr val="383838"/>
                </a:solidFill>
                <a:latin typeface="DM Sans" pitchFamily="34" charset="0"/>
                <a:ea typeface="DM Sans" pitchFamily="34" charset="-122"/>
                <a:cs typeface="DM Sans" pitchFamily="34" charset="-120"/>
              </a:rPr>
              <a:t>This project began by confronting a fundamental question that challenges the theoretical foundation of most FX statistical arbitrage approaches: </a:t>
            </a:r>
            <a:r>
              <a:rPr lang="en-US" sz="1550" b="1" dirty="0">
                <a:solidFill>
                  <a:srgbClr val="383838"/>
                </a:solidFill>
                <a:latin typeface="DM Sans" pitchFamily="34" charset="0"/>
                <a:ea typeface="DM Sans" pitchFamily="34" charset="-122"/>
                <a:cs typeface="DM Sans" pitchFamily="34" charset="-120"/>
              </a:rPr>
              <a:t>Why do strategies that appear robust in backtests consistently fail when deployed in live market conditions?</a:t>
            </a:r>
            <a:endParaRPr lang="en-US" sz="1550" dirty="0"/>
          </a:p>
        </p:txBody>
      </p:sp>
      <p:pic>
        <p:nvPicPr>
          <p:cNvPr id="7" name="Picture 6" descr="A graph of a graph&#10;&#10;AI-generated content may be incorrect.">
            <a:extLst>
              <a:ext uri="{FF2B5EF4-FFF2-40B4-BE49-F238E27FC236}">
                <a16:creationId xmlns:a16="http://schemas.microsoft.com/office/drawing/2014/main" id="{E01135EE-2EFD-5EAA-373A-B622635D21F7}"/>
              </a:ext>
            </a:extLst>
          </p:cNvPr>
          <p:cNvPicPr>
            <a:picLocks noChangeAspect="1"/>
          </p:cNvPicPr>
          <p:nvPr/>
        </p:nvPicPr>
        <p:blipFill>
          <a:blip r:embed="rId3"/>
          <a:stretch>
            <a:fillRect/>
          </a:stretch>
        </p:blipFill>
        <p:spPr>
          <a:xfrm>
            <a:off x="5915024" y="-44111"/>
            <a:ext cx="8715374" cy="8119348"/>
          </a:xfrm>
          <a:prstGeom prst="rect">
            <a:avLst/>
          </a:prstGeom>
        </p:spPr>
      </p:pic>
      <p:sp>
        <p:nvSpPr>
          <p:cNvPr id="6" name="TextBox 5">
            <a:extLst>
              <a:ext uri="{FF2B5EF4-FFF2-40B4-BE49-F238E27FC236}">
                <a16:creationId xmlns:a16="http://schemas.microsoft.com/office/drawing/2014/main" id="{48F3AC4B-C605-E3DA-1E29-4BF5EBAD49D8}"/>
              </a:ext>
            </a:extLst>
          </p:cNvPr>
          <p:cNvSpPr txBox="1"/>
          <p:nvPr/>
        </p:nvSpPr>
        <p:spPr>
          <a:xfrm>
            <a:off x="6280300" y="3749750"/>
            <a:ext cx="3537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Graphs of our model created for the dataset provided.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E3268E5-F4CD-07DC-B01F-76A876A43C3D}"/>
              </a:ext>
            </a:extLst>
          </p:cNvPr>
          <p:cNvSpPr/>
          <p:nvPr/>
        </p:nvSpPr>
        <p:spPr>
          <a:xfrm>
            <a:off x="1177052" y="468392"/>
            <a:ext cx="4457938" cy="557213"/>
          </a:xfrm>
          <a:prstGeom prst="rect">
            <a:avLst/>
          </a:prstGeom>
          <a:noFill/>
          <a:ln/>
        </p:spPr>
        <p:txBody>
          <a:bodyPr wrap="none" lIns="0" tIns="0" rIns="0" bIns="0" rtlCol="0" anchor="t"/>
          <a:lstStyle/>
          <a:p>
            <a:pPr marL="0" indent="0" algn="l">
              <a:lnSpc>
                <a:spcPts val="4350"/>
              </a:lnSpc>
              <a:buNone/>
            </a:pPr>
            <a:r>
              <a:rPr lang="en-US" sz="3500" dirty="0">
                <a:solidFill>
                  <a:srgbClr val="020202"/>
                </a:solidFill>
                <a:latin typeface="PT Serif" pitchFamily="34" charset="0"/>
                <a:ea typeface="PT Serif" pitchFamily="34" charset="-122"/>
                <a:cs typeface="PT Serif" pitchFamily="34" charset="-120"/>
              </a:rPr>
              <a:t>Conclusion</a:t>
            </a:r>
            <a:endParaRPr lang="en-US" sz="3500" dirty="0"/>
          </a:p>
        </p:txBody>
      </p:sp>
      <p:sp>
        <p:nvSpPr>
          <p:cNvPr id="3" name="Text 1">
            <a:extLst>
              <a:ext uri="{FF2B5EF4-FFF2-40B4-BE49-F238E27FC236}">
                <a16:creationId xmlns:a16="http://schemas.microsoft.com/office/drawing/2014/main" id="{4C00A75A-DCEC-C372-D113-7F9DF27269C2}"/>
              </a:ext>
            </a:extLst>
          </p:cNvPr>
          <p:cNvSpPr/>
          <p:nvPr/>
        </p:nvSpPr>
        <p:spPr>
          <a:xfrm>
            <a:off x="1177052" y="1280279"/>
            <a:ext cx="8885515" cy="768906"/>
          </a:xfrm>
          <a:prstGeom prst="rect">
            <a:avLst/>
          </a:prstGeom>
          <a:noFill/>
          <a:ln/>
        </p:spPr>
        <p:txBody>
          <a:bodyPr wrap="none" lIns="0" tIns="0" rIns="0" bIns="0" rtlCol="0" anchor="t"/>
          <a:lstStyle/>
          <a:p>
            <a:pPr marL="0" indent="0" algn="l">
              <a:lnSpc>
                <a:spcPts val="6050"/>
              </a:lnSpc>
              <a:buNone/>
            </a:pPr>
            <a:r>
              <a:rPr lang="en-US" sz="4800" dirty="0">
                <a:solidFill>
                  <a:srgbClr val="020202"/>
                </a:solidFill>
                <a:latin typeface="PT Serif" pitchFamily="34" charset="0"/>
                <a:ea typeface="PT Serif" pitchFamily="34" charset="-122"/>
                <a:cs typeface="PT Serif" pitchFamily="34" charset="-120"/>
              </a:rPr>
              <a:t>What This Project Demonstrates</a:t>
            </a:r>
            <a:endParaRPr lang="en-US" sz="4800" dirty="0"/>
          </a:p>
        </p:txBody>
      </p:sp>
      <p:sp>
        <p:nvSpPr>
          <p:cNvPr id="4" name="Text 2">
            <a:extLst>
              <a:ext uri="{FF2B5EF4-FFF2-40B4-BE49-F238E27FC236}">
                <a16:creationId xmlns:a16="http://schemas.microsoft.com/office/drawing/2014/main" id="{5D39C6D5-D946-1A44-3B64-44785F8DD112}"/>
              </a:ext>
            </a:extLst>
          </p:cNvPr>
          <p:cNvSpPr/>
          <p:nvPr/>
        </p:nvSpPr>
        <p:spPr>
          <a:xfrm>
            <a:off x="1177052" y="2303859"/>
            <a:ext cx="169783" cy="212169"/>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PT Serif Light" pitchFamily="34" charset="0"/>
                <a:ea typeface="PT Serif Light" pitchFamily="34" charset="-122"/>
                <a:cs typeface="PT Serif Light" pitchFamily="34" charset="-120"/>
              </a:rPr>
              <a:t>01</a:t>
            </a:r>
            <a:endParaRPr lang="en-US" sz="1300" dirty="0"/>
          </a:p>
        </p:txBody>
      </p:sp>
      <p:sp>
        <p:nvSpPr>
          <p:cNvPr id="5" name="Shape 3">
            <a:extLst>
              <a:ext uri="{FF2B5EF4-FFF2-40B4-BE49-F238E27FC236}">
                <a16:creationId xmlns:a16="http://schemas.microsoft.com/office/drawing/2014/main" id="{0BFB29A9-6C55-ED64-E87E-79927CD52F03}"/>
              </a:ext>
            </a:extLst>
          </p:cNvPr>
          <p:cNvSpPr/>
          <p:nvPr/>
        </p:nvSpPr>
        <p:spPr>
          <a:xfrm>
            <a:off x="1177052" y="2569488"/>
            <a:ext cx="6053137" cy="22860"/>
          </a:xfrm>
          <a:prstGeom prst="rect">
            <a:avLst/>
          </a:prstGeom>
          <a:solidFill>
            <a:srgbClr val="E04F00"/>
          </a:solidFill>
          <a:ln/>
        </p:spPr>
      </p:sp>
      <p:sp>
        <p:nvSpPr>
          <p:cNvPr id="6" name="Text 4">
            <a:extLst>
              <a:ext uri="{FF2B5EF4-FFF2-40B4-BE49-F238E27FC236}">
                <a16:creationId xmlns:a16="http://schemas.microsoft.com/office/drawing/2014/main" id="{5D991493-6BCB-9C03-B15B-D536D86091E8}"/>
              </a:ext>
            </a:extLst>
          </p:cNvPr>
          <p:cNvSpPr/>
          <p:nvPr/>
        </p:nvSpPr>
        <p:spPr>
          <a:xfrm>
            <a:off x="1177052" y="2700099"/>
            <a:ext cx="3461623" cy="278606"/>
          </a:xfrm>
          <a:prstGeom prst="rect">
            <a:avLst/>
          </a:prstGeom>
          <a:noFill/>
          <a:ln/>
        </p:spPr>
        <p:txBody>
          <a:bodyPr wrap="none" lIns="0" tIns="0" rIns="0" bIns="0" rtlCol="0" anchor="t"/>
          <a:lstStyle/>
          <a:p>
            <a:pPr marL="0" indent="0" algn="l">
              <a:lnSpc>
                <a:spcPts val="2150"/>
              </a:lnSpc>
              <a:buNone/>
            </a:pPr>
            <a:r>
              <a:rPr lang="en-US" sz="1750" dirty="0">
                <a:solidFill>
                  <a:srgbClr val="383838"/>
                </a:solidFill>
                <a:latin typeface="PT Serif" pitchFamily="34" charset="0"/>
                <a:ea typeface="PT Serif" pitchFamily="34" charset="-122"/>
                <a:cs typeface="PT Serif" pitchFamily="34" charset="-120"/>
              </a:rPr>
              <a:t>Failed Assumptions Drive Iteration</a:t>
            </a:r>
            <a:endParaRPr lang="en-US" sz="1750" dirty="0"/>
          </a:p>
        </p:txBody>
      </p:sp>
      <p:sp>
        <p:nvSpPr>
          <p:cNvPr id="7" name="Text 5">
            <a:extLst>
              <a:ext uri="{FF2B5EF4-FFF2-40B4-BE49-F238E27FC236}">
                <a16:creationId xmlns:a16="http://schemas.microsoft.com/office/drawing/2014/main" id="{89307ECB-0E6F-FDE0-D75A-5085994CD9A8}"/>
              </a:ext>
            </a:extLst>
          </p:cNvPr>
          <p:cNvSpPr/>
          <p:nvPr/>
        </p:nvSpPr>
        <p:spPr>
          <a:xfrm>
            <a:off x="1177052" y="3080504"/>
            <a:ext cx="6053137" cy="814745"/>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Initial FX statistical arbitrage approaches collapsed under realistic cost assumptions, forcing a fundamental rethinking of signal construction and risk allocation</a:t>
            </a:r>
            <a:endParaRPr lang="en-US" sz="1300" dirty="0"/>
          </a:p>
        </p:txBody>
      </p:sp>
      <p:sp>
        <p:nvSpPr>
          <p:cNvPr id="8" name="Text 6">
            <a:extLst>
              <a:ext uri="{FF2B5EF4-FFF2-40B4-BE49-F238E27FC236}">
                <a16:creationId xmlns:a16="http://schemas.microsoft.com/office/drawing/2014/main" id="{2D2C526F-F11F-2282-3656-0F77B3239DA2}"/>
              </a:ext>
            </a:extLst>
          </p:cNvPr>
          <p:cNvSpPr/>
          <p:nvPr/>
        </p:nvSpPr>
        <p:spPr>
          <a:xfrm>
            <a:off x="7399973" y="2303859"/>
            <a:ext cx="169783" cy="212169"/>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PT Serif Light" pitchFamily="34" charset="0"/>
                <a:ea typeface="PT Serif Light" pitchFamily="34" charset="-122"/>
                <a:cs typeface="PT Serif Light" pitchFamily="34" charset="-120"/>
              </a:rPr>
              <a:t>02</a:t>
            </a:r>
            <a:endParaRPr lang="en-US" sz="1300" dirty="0"/>
          </a:p>
        </p:txBody>
      </p:sp>
      <p:sp>
        <p:nvSpPr>
          <p:cNvPr id="9" name="Shape 7">
            <a:extLst>
              <a:ext uri="{FF2B5EF4-FFF2-40B4-BE49-F238E27FC236}">
                <a16:creationId xmlns:a16="http://schemas.microsoft.com/office/drawing/2014/main" id="{5843DEDC-ACA4-251E-892C-A12E81277FD0}"/>
              </a:ext>
            </a:extLst>
          </p:cNvPr>
          <p:cNvSpPr/>
          <p:nvPr/>
        </p:nvSpPr>
        <p:spPr>
          <a:xfrm>
            <a:off x="7399973" y="2569488"/>
            <a:ext cx="6053257" cy="22860"/>
          </a:xfrm>
          <a:prstGeom prst="rect">
            <a:avLst/>
          </a:prstGeom>
          <a:solidFill>
            <a:srgbClr val="E04F00"/>
          </a:solidFill>
          <a:ln/>
        </p:spPr>
      </p:sp>
      <p:sp>
        <p:nvSpPr>
          <p:cNvPr id="10" name="Text 8">
            <a:extLst>
              <a:ext uri="{FF2B5EF4-FFF2-40B4-BE49-F238E27FC236}">
                <a16:creationId xmlns:a16="http://schemas.microsoft.com/office/drawing/2014/main" id="{B8F902A1-84B5-7B08-4BB2-A7C09848A66D}"/>
              </a:ext>
            </a:extLst>
          </p:cNvPr>
          <p:cNvSpPr/>
          <p:nvPr/>
        </p:nvSpPr>
        <p:spPr>
          <a:xfrm>
            <a:off x="7399973" y="2700099"/>
            <a:ext cx="3186232" cy="278606"/>
          </a:xfrm>
          <a:prstGeom prst="rect">
            <a:avLst/>
          </a:prstGeom>
          <a:noFill/>
          <a:ln/>
        </p:spPr>
        <p:txBody>
          <a:bodyPr wrap="none" lIns="0" tIns="0" rIns="0" bIns="0" rtlCol="0" anchor="t"/>
          <a:lstStyle/>
          <a:p>
            <a:pPr marL="0" indent="0" algn="l">
              <a:lnSpc>
                <a:spcPts val="2150"/>
              </a:lnSpc>
              <a:buNone/>
            </a:pPr>
            <a:r>
              <a:rPr lang="en-US" sz="1750" dirty="0">
                <a:solidFill>
                  <a:srgbClr val="383838"/>
                </a:solidFill>
                <a:latin typeface="PT Serif" pitchFamily="34" charset="0"/>
                <a:ea typeface="PT Serif" pitchFamily="34" charset="-122"/>
                <a:cs typeface="PT Serif" pitchFamily="34" charset="-120"/>
              </a:rPr>
              <a:t>Residual Momentum Dominates</a:t>
            </a:r>
            <a:endParaRPr lang="en-US" sz="1750" dirty="0"/>
          </a:p>
        </p:txBody>
      </p:sp>
      <p:sp>
        <p:nvSpPr>
          <p:cNvPr id="11" name="Text 9">
            <a:extLst>
              <a:ext uri="{FF2B5EF4-FFF2-40B4-BE49-F238E27FC236}">
                <a16:creationId xmlns:a16="http://schemas.microsoft.com/office/drawing/2014/main" id="{43501B86-1AE3-36C6-4625-70A8FE679A09}"/>
              </a:ext>
            </a:extLst>
          </p:cNvPr>
          <p:cNvSpPr/>
          <p:nvPr/>
        </p:nvSpPr>
        <p:spPr>
          <a:xfrm>
            <a:off x="7399973" y="3080504"/>
            <a:ext cx="6053257" cy="814745"/>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At high frequencies, microstructure momentum effects overwhelm mean-reversion—the data forced us to abandon intuition in favor of empirical reality</a:t>
            </a:r>
            <a:endParaRPr lang="en-US" sz="1300" dirty="0"/>
          </a:p>
        </p:txBody>
      </p:sp>
      <p:sp>
        <p:nvSpPr>
          <p:cNvPr id="12" name="Text 10">
            <a:extLst>
              <a:ext uri="{FF2B5EF4-FFF2-40B4-BE49-F238E27FC236}">
                <a16:creationId xmlns:a16="http://schemas.microsoft.com/office/drawing/2014/main" id="{7A88602D-4BCD-26A2-BD25-D3C496593A25}"/>
              </a:ext>
            </a:extLst>
          </p:cNvPr>
          <p:cNvSpPr/>
          <p:nvPr/>
        </p:nvSpPr>
        <p:spPr>
          <a:xfrm>
            <a:off x="1177052" y="4192310"/>
            <a:ext cx="169783" cy="212169"/>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PT Serif Light" pitchFamily="34" charset="0"/>
                <a:ea typeface="PT Serif Light" pitchFamily="34" charset="-122"/>
                <a:cs typeface="PT Serif Light" pitchFamily="34" charset="-120"/>
              </a:rPr>
              <a:t>03</a:t>
            </a:r>
            <a:endParaRPr lang="en-US" sz="1300" dirty="0"/>
          </a:p>
        </p:txBody>
      </p:sp>
      <p:sp>
        <p:nvSpPr>
          <p:cNvPr id="13" name="Shape 11">
            <a:extLst>
              <a:ext uri="{FF2B5EF4-FFF2-40B4-BE49-F238E27FC236}">
                <a16:creationId xmlns:a16="http://schemas.microsoft.com/office/drawing/2014/main" id="{7821290A-7678-A845-6B1A-3A1214015142}"/>
              </a:ext>
            </a:extLst>
          </p:cNvPr>
          <p:cNvSpPr/>
          <p:nvPr/>
        </p:nvSpPr>
        <p:spPr>
          <a:xfrm>
            <a:off x="1177052" y="4457938"/>
            <a:ext cx="6053137" cy="22860"/>
          </a:xfrm>
          <a:prstGeom prst="rect">
            <a:avLst/>
          </a:prstGeom>
          <a:solidFill>
            <a:srgbClr val="E04F00"/>
          </a:solidFill>
          <a:ln/>
        </p:spPr>
      </p:sp>
      <p:sp>
        <p:nvSpPr>
          <p:cNvPr id="14" name="Text 12">
            <a:extLst>
              <a:ext uri="{FF2B5EF4-FFF2-40B4-BE49-F238E27FC236}">
                <a16:creationId xmlns:a16="http://schemas.microsoft.com/office/drawing/2014/main" id="{C69FAB4C-ADA1-D018-F68B-51C554CB763A}"/>
              </a:ext>
            </a:extLst>
          </p:cNvPr>
          <p:cNvSpPr/>
          <p:nvPr/>
        </p:nvSpPr>
        <p:spPr>
          <a:xfrm>
            <a:off x="1177052" y="4588550"/>
            <a:ext cx="4345900" cy="278606"/>
          </a:xfrm>
          <a:prstGeom prst="rect">
            <a:avLst/>
          </a:prstGeom>
          <a:noFill/>
          <a:ln/>
        </p:spPr>
        <p:txBody>
          <a:bodyPr wrap="none" lIns="0" tIns="0" rIns="0" bIns="0" rtlCol="0" anchor="t"/>
          <a:lstStyle/>
          <a:p>
            <a:pPr marL="0" indent="0" algn="l">
              <a:lnSpc>
                <a:spcPts val="2150"/>
              </a:lnSpc>
              <a:buNone/>
            </a:pPr>
            <a:r>
              <a:rPr lang="en-US" sz="1750" dirty="0">
                <a:solidFill>
                  <a:srgbClr val="383838"/>
                </a:solidFill>
                <a:latin typeface="PT Serif" pitchFamily="34" charset="0"/>
                <a:ea typeface="PT Serif" pitchFamily="34" charset="-122"/>
                <a:cs typeface="PT Serif" pitchFamily="34" charset="-120"/>
              </a:rPr>
              <a:t>Continuous Modulation Beats Binary Filters</a:t>
            </a:r>
            <a:endParaRPr lang="en-US" sz="1750" dirty="0"/>
          </a:p>
        </p:txBody>
      </p:sp>
      <p:sp>
        <p:nvSpPr>
          <p:cNvPr id="15" name="Text 13">
            <a:extLst>
              <a:ext uri="{FF2B5EF4-FFF2-40B4-BE49-F238E27FC236}">
                <a16:creationId xmlns:a16="http://schemas.microsoft.com/office/drawing/2014/main" id="{ED123668-8CB5-AEF7-3CB5-B5B4291F797E}"/>
              </a:ext>
            </a:extLst>
          </p:cNvPr>
          <p:cNvSpPr/>
          <p:nvPr/>
        </p:nvSpPr>
        <p:spPr>
          <a:xfrm>
            <a:off x="1177052" y="4968954"/>
            <a:ext cx="6053137" cy="814745"/>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Cost-aware probability weighting preserves marginal alpha while improving net performance—a more sophisticated approach than simple trade suppression</a:t>
            </a:r>
            <a:endParaRPr lang="en-US" sz="1300" dirty="0"/>
          </a:p>
        </p:txBody>
      </p:sp>
      <p:sp>
        <p:nvSpPr>
          <p:cNvPr id="16" name="Text 14">
            <a:extLst>
              <a:ext uri="{FF2B5EF4-FFF2-40B4-BE49-F238E27FC236}">
                <a16:creationId xmlns:a16="http://schemas.microsoft.com/office/drawing/2014/main" id="{70385B5D-C941-AEDB-6035-BDFFD2282579}"/>
              </a:ext>
            </a:extLst>
          </p:cNvPr>
          <p:cNvSpPr/>
          <p:nvPr/>
        </p:nvSpPr>
        <p:spPr>
          <a:xfrm>
            <a:off x="7399973" y="4192310"/>
            <a:ext cx="169783" cy="212169"/>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PT Serif Light" pitchFamily="34" charset="0"/>
                <a:ea typeface="PT Serif Light" pitchFamily="34" charset="-122"/>
                <a:cs typeface="PT Serif Light" pitchFamily="34" charset="-120"/>
              </a:rPr>
              <a:t>04</a:t>
            </a:r>
            <a:endParaRPr lang="en-US" sz="1300" dirty="0"/>
          </a:p>
        </p:txBody>
      </p:sp>
      <p:sp>
        <p:nvSpPr>
          <p:cNvPr id="17" name="Shape 15">
            <a:extLst>
              <a:ext uri="{FF2B5EF4-FFF2-40B4-BE49-F238E27FC236}">
                <a16:creationId xmlns:a16="http://schemas.microsoft.com/office/drawing/2014/main" id="{C53B122C-47E3-07FD-A46E-8A8722C45CD4}"/>
              </a:ext>
            </a:extLst>
          </p:cNvPr>
          <p:cNvSpPr/>
          <p:nvPr/>
        </p:nvSpPr>
        <p:spPr>
          <a:xfrm>
            <a:off x="7399973" y="4457938"/>
            <a:ext cx="6053257" cy="22860"/>
          </a:xfrm>
          <a:prstGeom prst="rect">
            <a:avLst/>
          </a:prstGeom>
          <a:solidFill>
            <a:srgbClr val="E04F00"/>
          </a:solidFill>
          <a:ln/>
        </p:spPr>
      </p:sp>
      <p:sp>
        <p:nvSpPr>
          <p:cNvPr id="18" name="Text 16">
            <a:extLst>
              <a:ext uri="{FF2B5EF4-FFF2-40B4-BE49-F238E27FC236}">
                <a16:creationId xmlns:a16="http://schemas.microsoft.com/office/drawing/2014/main" id="{781EE012-9B67-DE37-47BC-38B4C6ED9205}"/>
              </a:ext>
            </a:extLst>
          </p:cNvPr>
          <p:cNvSpPr/>
          <p:nvPr/>
        </p:nvSpPr>
        <p:spPr>
          <a:xfrm>
            <a:off x="7399973" y="4588550"/>
            <a:ext cx="4521041" cy="278606"/>
          </a:xfrm>
          <a:prstGeom prst="rect">
            <a:avLst/>
          </a:prstGeom>
          <a:noFill/>
          <a:ln/>
        </p:spPr>
        <p:txBody>
          <a:bodyPr wrap="none" lIns="0" tIns="0" rIns="0" bIns="0" rtlCol="0" anchor="t"/>
          <a:lstStyle/>
          <a:p>
            <a:pPr marL="0" indent="0" algn="l">
              <a:lnSpc>
                <a:spcPts val="2150"/>
              </a:lnSpc>
              <a:buNone/>
            </a:pPr>
            <a:r>
              <a:rPr lang="en-US" sz="1750" dirty="0">
                <a:solidFill>
                  <a:srgbClr val="383838"/>
                </a:solidFill>
                <a:latin typeface="PT Serif" pitchFamily="34" charset="0"/>
                <a:ea typeface="PT Serif" pitchFamily="34" charset="-122"/>
                <a:cs typeface="PT Serif" pitchFamily="34" charset="-120"/>
              </a:rPr>
              <a:t>Constraint-Driven Design Creates Robustness</a:t>
            </a:r>
            <a:endParaRPr lang="en-US" sz="1750" dirty="0"/>
          </a:p>
        </p:txBody>
      </p:sp>
      <p:sp>
        <p:nvSpPr>
          <p:cNvPr id="19" name="Text 17">
            <a:extLst>
              <a:ext uri="{FF2B5EF4-FFF2-40B4-BE49-F238E27FC236}">
                <a16:creationId xmlns:a16="http://schemas.microsoft.com/office/drawing/2014/main" id="{2831700F-BAF0-CC16-AF4D-1CEEEECB0B43}"/>
              </a:ext>
            </a:extLst>
          </p:cNvPr>
          <p:cNvSpPr/>
          <p:nvPr/>
        </p:nvSpPr>
        <p:spPr>
          <a:xfrm>
            <a:off x="7399973" y="4968954"/>
            <a:ext cx="6053257" cy="814745"/>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Strategies that survive realistic costs, position limits, and execution constraints are inherently more deployable than those optimized in frictionless environments</a:t>
            </a:r>
            <a:endParaRPr lang="en-US" sz="1300" dirty="0"/>
          </a:p>
        </p:txBody>
      </p:sp>
      <p:sp>
        <p:nvSpPr>
          <p:cNvPr id="20" name="Text 18">
            <a:extLst>
              <a:ext uri="{FF2B5EF4-FFF2-40B4-BE49-F238E27FC236}">
                <a16:creationId xmlns:a16="http://schemas.microsoft.com/office/drawing/2014/main" id="{DB77BBAE-B7A1-4265-3165-5CAE0D7F4D2C}"/>
              </a:ext>
            </a:extLst>
          </p:cNvPr>
          <p:cNvSpPr/>
          <p:nvPr/>
        </p:nvSpPr>
        <p:spPr>
          <a:xfrm>
            <a:off x="1431727" y="6292929"/>
            <a:ext cx="12021503" cy="271582"/>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"The most valuable research outcome isn't the highest backtest Sharpe—it's understanding precisely where and why a strategy breaks."</a:t>
            </a:r>
            <a:endParaRPr lang="en-US" sz="1300" dirty="0"/>
          </a:p>
        </p:txBody>
      </p:sp>
      <p:sp>
        <p:nvSpPr>
          <p:cNvPr id="21" name="Shape 19">
            <a:extLst>
              <a:ext uri="{FF2B5EF4-FFF2-40B4-BE49-F238E27FC236}">
                <a16:creationId xmlns:a16="http://schemas.microsoft.com/office/drawing/2014/main" id="{D852A89B-B76B-3D6F-FE15-37AD8292C1A9}"/>
              </a:ext>
            </a:extLst>
          </p:cNvPr>
          <p:cNvSpPr/>
          <p:nvPr/>
        </p:nvSpPr>
        <p:spPr>
          <a:xfrm>
            <a:off x="1177052" y="6101953"/>
            <a:ext cx="22860" cy="653534"/>
          </a:xfrm>
          <a:prstGeom prst="rect">
            <a:avLst/>
          </a:prstGeom>
          <a:solidFill>
            <a:srgbClr val="E04F00"/>
          </a:solidFill>
          <a:ln/>
        </p:spPr>
      </p:sp>
      <p:sp>
        <p:nvSpPr>
          <p:cNvPr id="22" name="Text 20">
            <a:extLst>
              <a:ext uri="{FF2B5EF4-FFF2-40B4-BE49-F238E27FC236}">
                <a16:creationId xmlns:a16="http://schemas.microsoft.com/office/drawing/2014/main" id="{11BFD674-AA20-BD07-E66F-8F1D45DA9188}"/>
              </a:ext>
            </a:extLst>
          </p:cNvPr>
          <p:cNvSpPr/>
          <p:nvPr/>
        </p:nvSpPr>
        <p:spPr>
          <a:xfrm>
            <a:off x="1177052" y="6946463"/>
            <a:ext cx="12276177" cy="814745"/>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This project exemplifies systematic strategy development: begin with economic intuition, stress-test against realistic frictions, iterate based on empirical feedback, and explicitly document both strengths and limitations. The result is a transparent, deployable framework rather than an over-optimized black box.</a:t>
            </a:r>
            <a:endParaRPr lang="en-US" sz="1300" dirty="0"/>
          </a:p>
        </p:txBody>
      </p:sp>
    </p:spTree>
    <p:extLst>
      <p:ext uri="{BB962C8B-B14F-4D97-AF65-F5344CB8AC3E}">
        <p14:creationId xmlns:p14="http://schemas.microsoft.com/office/powerpoint/2010/main" val="402173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91560B7-E164-CEB2-CF10-7C60528868D2}"/>
              </a:ext>
            </a:extLst>
          </p:cNvPr>
          <p:cNvSpPr/>
          <p:nvPr/>
        </p:nvSpPr>
        <p:spPr>
          <a:xfrm>
            <a:off x="1724563" y="535322"/>
            <a:ext cx="927021" cy="186571"/>
          </a:xfrm>
          <a:prstGeom prst="roundRect">
            <a:avLst>
              <a:gd name="adj" fmla="val 6383"/>
            </a:avLst>
          </a:prstGeom>
          <a:solidFill>
            <a:srgbClr val="FFDECC"/>
          </a:solidFill>
          <a:ln/>
        </p:spPr>
      </p:sp>
      <p:pic>
        <p:nvPicPr>
          <p:cNvPr id="3" name="Image 0" descr="preencoded.png">
            <a:extLst>
              <a:ext uri="{FF2B5EF4-FFF2-40B4-BE49-F238E27FC236}">
                <a16:creationId xmlns:a16="http://schemas.microsoft.com/office/drawing/2014/main" id="{35D78D1E-70C5-B6A8-C521-7BEED1C95C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4094" y="588900"/>
            <a:ext cx="79296" cy="79296"/>
          </a:xfrm>
          <a:prstGeom prst="rect">
            <a:avLst/>
          </a:prstGeom>
        </p:spPr>
      </p:pic>
      <p:sp>
        <p:nvSpPr>
          <p:cNvPr id="4" name="Text 1">
            <a:extLst>
              <a:ext uri="{FF2B5EF4-FFF2-40B4-BE49-F238E27FC236}">
                <a16:creationId xmlns:a16="http://schemas.microsoft.com/office/drawing/2014/main" id="{F40E58E8-D755-71BA-5CA4-3277A9146E68}"/>
              </a:ext>
            </a:extLst>
          </p:cNvPr>
          <p:cNvSpPr/>
          <p:nvPr/>
        </p:nvSpPr>
        <p:spPr>
          <a:xfrm>
            <a:off x="1903038" y="565088"/>
            <a:ext cx="689015" cy="127040"/>
          </a:xfrm>
          <a:prstGeom prst="rect">
            <a:avLst/>
          </a:prstGeom>
          <a:noFill/>
          <a:ln/>
        </p:spPr>
        <p:txBody>
          <a:bodyPr wrap="none" lIns="0" tIns="0" rIns="0" bIns="0" rtlCol="0" anchor="t"/>
          <a:lstStyle/>
          <a:p>
            <a:pPr marL="0" indent="0" algn="l">
              <a:lnSpc>
                <a:spcPts val="1000"/>
              </a:lnSpc>
              <a:buNone/>
            </a:pPr>
            <a:r>
              <a:rPr lang="en-US" sz="600" dirty="0">
                <a:solidFill>
                  <a:srgbClr val="383838"/>
                </a:solidFill>
                <a:latin typeface="DM Sans" pitchFamily="34" charset="0"/>
                <a:ea typeface="DM Sans" pitchFamily="34" charset="-122"/>
                <a:cs typeface="DM Sans" pitchFamily="34" charset="-120"/>
              </a:rPr>
              <a:t>FINAL SUBMISSION</a:t>
            </a:r>
            <a:endParaRPr lang="en-US" sz="600" dirty="0"/>
          </a:p>
        </p:txBody>
      </p:sp>
      <p:sp>
        <p:nvSpPr>
          <p:cNvPr id="5" name="Text 2">
            <a:extLst>
              <a:ext uri="{FF2B5EF4-FFF2-40B4-BE49-F238E27FC236}">
                <a16:creationId xmlns:a16="http://schemas.microsoft.com/office/drawing/2014/main" id="{CC325D34-ECDD-FFA2-6DB6-A5B400CFF0D2}"/>
              </a:ext>
            </a:extLst>
          </p:cNvPr>
          <p:cNvSpPr/>
          <p:nvPr/>
        </p:nvSpPr>
        <p:spPr>
          <a:xfrm>
            <a:off x="1724563" y="761541"/>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Ready for Evaluation</a:t>
            </a:r>
            <a:endParaRPr lang="en-US" sz="2050" dirty="0"/>
          </a:p>
        </p:txBody>
      </p:sp>
      <p:sp>
        <p:nvSpPr>
          <p:cNvPr id="6" name="Text 3">
            <a:extLst>
              <a:ext uri="{FF2B5EF4-FFF2-40B4-BE49-F238E27FC236}">
                <a16:creationId xmlns:a16="http://schemas.microsoft.com/office/drawing/2014/main" id="{BF200AE5-64B7-C8EF-B339-F388479D14C7}"/>
              </a:ext>
            </a:extLst>
          </p:cNvPr>
          <p:cNvSpPr/>
          <p:nvPr/>
        </p:nvSpPr>
        <p:spPr>
          <a:xfrm>
            <a:off x="1724563" y="1335184"/>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020202"/>
                </a:solidFill>
                <a:latin typeface="PT Serif" pitchFamily="34" charset="0"/>
                <a:ea typeface="PT Serif" pitchFamily="34" charset="-122"/>
                <a:cs typeface="PT Serif" pitchFamily="34" charset="-120"/>
              </a:rPr>
              <a:t>Deliverables Package</a:t>
            </a:r>
            <a:endParaRPr lang="en-US" sz="1000" dirty="0"/>
          </a:p>
        </p:txBody>
      </p:sp>
      <p:sp>
        <p:nvSpPr>
          <p:cNvPr id="7" name="Shape 4">
            <a:extLst>
              <a:ext uri="{FF2B5EF4-FFF2-40B4-BE49-F238E27FC236}">
                <a16:creationId xmlns:a16="http://schemas.microsoft.com/office/drawing/2014/main" id="{E00F89EF-BE4B-41FB-6888-856CD16FCD9D}"/>
              </a:ext>
            </a:extLst>
          </p:cNvPr>
          <p:cNvSpPr/>
          <p:nvPr/>
        </p:nvSpPr>
        <p:spPr>
          <a:xfrm>
            <a:off x="1709323" y="1609504"/>
            <a:ext cx="3866912" cy="30480"/>
          </a:xfrm>
          <a:prstGeom prst="rect">
            <a:avLst/>
          </a:prstGeom>
          <a:solidFill>
            <a:srgbClr val="E04F00"/>
          </a:solidFill>
          <a:ln/>
        </p:spPr>
      </p:sp>
      <p:sp>
        <p:nvSpPr>
          <p:cNvPr id="8" name="Text 5">
            <a:extLst>
              <a:ext uri="{FF2B5EF4-FFF2-40B4-BE49-F238E27FC236}">
                <a16:creationId xmlns:a16="http://schemas.microsoft.com/office/drawing/2014/main" id="{6EB4B5DB-F374-F124-D0B0-EA5C4AB8164A}"/>
              </a:ext>
            </a:extLst>
          </p:cNvPr>
          <p:cNvSpPr/>
          <p:nvPr/>
        </p:nvSpPr>
        <p:spPr>
          <a:xfrm>
            <a:off x="1724563" y="1739163"/>
            <a:ext cx="135695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Reproducible Notebook</a:t>
            </a:r>
            <a:endParaRPr lang="en-US" sz="1000" dirty="0"/>
          </a:p>
        </p:txBody>
      </p:sp>
      <p:sp>
        <p:nvSpPr>
          <p:cNvPr id="9" name="Text 6">
            <a:extLst>
              <a:ext uri="{FF2B5EF4-FFF2-40B4-BE49-F238E27FC236}">
                <a16:creationId xmlns:a16="http://schemas.microsoft.com/office/drawing/2014/main" id="{BB58B0C6-F2CD-B81E-C71E-BAF074E4C08F}"/>
              </a:ext>
            </a:extLst>
          </p:cNvPr>
          <p:cNvSpPr/>
          <p:nvPr/>
        </p:nvSpPr>
        <p:spPr>
          <a:xfrm>
            <a:off x="1724563" y="2001101"/>
            <a:ext cx="3836432"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Complete code with documentation, dependency specifications, and execution instructions for independent verification</a:t>
            </a:r>
            <a:endParaRPr lang="en-US" sz="750" dirty="0"/>
          </a:p>
        </p:txBody>
      </p:sp>
      <p:sp>
        <p:nvSpPr>
          <p:cNvPr id="10" name="Shape 7">
            <a:extLst>
              <a:ext uri="{FF2B5EF4-FFF2-40B4-BE49-F238E27FC236}">
                <a16:creationId xmlns:a16="http://schemas.microsoft.com/office/drawing/2014/main" id="{2A5E1147-BF43-D50E-2C7A-9D2039AC876C}"/>
              </a:ext>
            </a:extLst>
          </p:cNvPr>
          <p:cNvSpPr/>
          <p:nvPr/>
        </p:nvSpPr>
        <p:spPr>
          <a:xfrm>
            <a:off x="1709323" y="2516641"/>
            <a:ext cx="3866912" cy="30480"/>
          </a:xfrm>
          <a:prstGeom prst="rect">
            <a:avLst/>
          </a:prstGeom>
          <a:solidFill>
            <a:srgbClr val="E04F00"/>
          </a:solidFill>
          <a:ln/>
        </p:spPr>
      </p:sp>
      <p:sp>
        <p:nvSpPr>
          <p:cNvPr id="11" name="Text 8">
            <a:extLst>
              <a:ext uri="{FF2B5EF4-FFF2-40B4-BE49-F238E27FC236}">
                <a16:creationId xmlns:a16="http://schemas.microsoft.com/office/drawing/2014/main" id="{4C31D959-94D7-2EAD-A94E-E8E0CDB9559B}"/>
              </a:ext>
            </a:extLst>
          </p:cNvPr>
          <p:cNvSpPr/>
          <p:nvPr/>
        </p:nvSpPr>
        <p:spPr>
          <a:xfrm>
            <a:off x="1724563" y="2646300"/>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Compliant Output</a:t>
            </a:r>
            <a:endParaRPr lang="en-US" sz="1000" dirty="0"/>
          </a:p>
        </p:txBody>
      </p:sp>
      <p:sp>
        <p:nvSpPr>
          <p:cNvPr id="12" name="Text 9">
            <a:extLst>
              <a:ext uri="{FF2B5EF4-FFF2-40B4-BE49-F238E27FC236}">
                <a16:creationId xmlns:a16="http://schemas.microsoft.com/office/drawing/2014/main" id="{08821B20-9046-2C5E-DBB1-C65F7D5E0DBF}"/>
              </a:ext>
            </a:extLst>
          </p:cNvPr>
          <p:cNvSpPr/>
          <p:nvPr/>
        </p:nvSpPr>
        <p:spPr>
          <a:xfrm>
            <a:off x="1724563" y="2908238"/>
            <a:ext cx="3836432"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Position files in exact schema required by evaluation harness, validated against all competition constraints</a:t>
            </a:r>
            <a:endParaRPr lang="en-US" sz="750" dirty="0"/>
          </a:p>
        </p:txBody>
      </p:sp>
      <p:sp>
        <p:nvSpPr>
          <p:cNvPr id="13" name="Shape 10">
            <a:extLst>
              <a:ext uri="{FF2B5EF4-FFF2-40B4-BE49-F238E27FC236}">
                <a16:creationId xmlns:a16="http://schemas.microsoft.com/office/drawing/2014/main" id="{D016E9AD-71DC-E367-4C25-86E6482F7262}"/>
              </a:ext>
            </a:extLst>
          </p:cNvPr>
          <p:cNvSpPr/>
          <p:nvPr/>
        </p:nvSpPr>
        <p:spPr>
          <a:xfrm>
            <a:off x="1709323" y="3423779"/>
            <a:ext cx="3866912" cy="30480"/>
          </a:xfrm>
          <a:prstGeom prst="rect">
            <a:avLst/>
          </a:prstGeom>
          <a:solidFill>
            <a:srgbClr val="E04F00"/>
          </a:solidFill>
          <a:ln/>
        </p:spPr>
      </p:sp>
      <p:sp>
        <p:nvSpPr>
          <p:cNvPr id="14" name="Text 11">
            <a:extLst>
              <a:ext uri="{FF2B5EF4-FFF2-40B4-BE49-F238E27FC236}">
                <a16:creationId xmlns:a16="http://schemas.microsoft.com/office/drawing/2014/main" id="{822D9788-13BC-7075-A79B-EE25BF3BDC51}"/>
              </a:ext>
            </a:extLst>
          </p:cNvPr>
          <p:cNvSpPr/>
          <p:nvPr/>
        </p:nvSpPr>
        <p:spPr>
          <a:xfrm>
            <a:off x="1724563" y="3553438"/>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Cost Stress-Testing</a:t>
            </a:r>
            <a:endParaRPr lang="en-US" sz="1000" dirty="0"/>
          </a:p>
        </p:txBody>
      </p:sp>
      <p:sp>
        <p:nvSpPr>
          <p:cNvPr id="15" name="Text 12">
            <a:extLst>
              <a:ext uri="{FF2B5EF4-FFF2-40B4-BE49-F238E27FC236}">
                <a16:creationId xmlns:a16="http://schemas.microsoft.com/office/drawing/2014/main" id="{DCC20441-162E-D6A8-743D-1F9BC1469704}"/>
              </a:ext>
            </a:extLst>
          </p:cNvPr>
          <p:cNvSpPr/>
          <p:nvPr/>
        </p:nvSpPr>
        <p:spPr>
          <a:xfrm>
            <a:off x="1724563" y="3815375"/>
            <a:ext cx="3836432"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Explicit performance mapping across 0.5bp to 2.0bp cost scenarios with clear viability boundaries</a:t>
            </a:r>
            <a:endParaRPr lang="en-US" sz="750" dirty="0"/>
          </a:p>
        </p:txBody>
      </p:sp>
      <p:sp>
        <p:nvSpPr>
          <p:cNvPr id="16" name="Shape 13">
            <a:extLst>
              <a:ext uri="{FF2B5EF4-FFF2-40B4-BE49-F238E27FC236}">
                <a16:creationId xmlns:a16="http://schemas.microsoft.com/office/drawing/2014/main" id="{C42511AD-FA4D-C611-5A5E-2AB96542C9E8}"/>
              </a:ext>
            </a:extLst>
          </p:cNvPr>
          <p:cNvSpPr/>
          <p:nvPr/>
        </p:nvSpPr>
        <p:spPr>
          <a:xfrm>
            <a:off x="1709323" y="4330916"/>
            <a:ext cx="3866912" cy="30480"/>
          </a:xfrm>
          <a:prstGeom prst="rect">
            <a:avLst/>
          </a:prstGeom>
          <a:solidFill>
            <a:srgbClr val="E04F00"/>
          </a:solidFill>
          <a:ln/>
        </p:spPr>
      </p:sp>
      <p:sp>
        <p:nvSpPr>
          <p:cNvPr id="17" name="Text 14">
            <a:extLst>
              <a:ext uri="{FF2B5EF4-FFF2-40B4-BE49-F238E27FC236}">
                <a16:creationId xmlns:a16="http://schemas.microsoft.com/office/drawing/2014/main" id="{75BC07C2-7DD1-0A54-5B45-99CD10B82931}"/>
              </a:ext>
            </a:extLst>
          </p:cNvPr>
          <p:cNvSpPr/>
          <p:nvPr/>
        </p:nvSpPr>
        <p:spPr>
          <a:xfrm>
            <a:off x="1724563" y="4460575"/>
            <a:ext cx="1341834"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Failure Documentation</a:t>
            </a:r>
            <a:endParaRPr lang="en-US" sz="1000" dirty="0"/>
          </a:p>
        </p:txBody>
      </p:sp>
      <p:sp>
        <p:nvSpPr>
          <p:cNvPr id="18" name="Text 15">
            <a:extLst>
              <a:ext uri="{FF2B5EF4-FFF2-40B4-BE49-F238E27FC236}">
                <a16:creationId xmlns:a16="http://schemas.microsoft.com/office/drawing/2014/main" id="{7E49A257-4014-C223-1429-30145615D4BA}"/>
              </a:ext>
            </a:extLst>
          </p:cNvPr>
          <p:cNvSpPr/>
          <p:nvPr/>
        </p:nvSpPr>
        <p:spPr>
          <a:xfrm>
            <a:off x="1724563" y="4722512"/>
            <a:ext cx="3836432"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Transparent analysis of where the strategy breaks and what execution capabilities are required for deployment</a:t>
            </a:r>
            <a:endParaRPr lang="en-US" sz="750" dirty="0"/>
          </a:p>
        </p:txBody>
      </p:sp>
      <p:sp>
        <p:nvSpPr>
          <p:cNvPr id="19" name="Text 16">
            <a:extLst>
              <a:ext uri="{FF2B5EF4-FFF2-40B4-BE49-F238E27FC236}">
                <a16:creationId xmlns:a16="http://schemas.microsoft.com/office/drawing/2014/main" id="{4C800C05-8869-0E58-A80A-DD26488DDE0D}"/>
              </a:ext>
            </a:extLst>
          </p:cNvPr>
          <p:cNvSpPr/>
          <p:nvPr/>
        </p:nvSpPr>
        <p:spPr>
          <a:xfrm>
            <a:off x="7324572" y="4287764"/>
            <a:ext cx="3094911"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20" name="Shape 17">
            <a:extLst>
              <a:ext uri="{FF2B5EF4-FFF2-40B4-BE49-F238E27FC236}">
                <a16:creationId xmlns:a16="http://schemas.microsoft.com/office/drawing/2014/main" id="{FE19DFAC-CC4D-F34A-33D6-6354210AC7B5}"/>
              </a:ext>
            </a:extLst>
          </p:cNvPr>
          <p:cNvSpPr/>
          <p:nvPr/>
        </p:nvSpPr>
        <p:spPr>
          <a:xfrm>
            <a:off x="6489785" y="3976204"/>
            <a:ext cx="7173397" cy="20003"/>
          </a:xfrm>
          <a:prstGeom prst="rect">
            <a:avLst/>
          </a:prstGeom>
          <a:solidFill>
            <a:srgbClr val="383838">
              <a:alpha val="50000"/>
            </a:srgbClr>
          </a:solidFill>
          <a:ln/>
        </p:spPr>
      </p:sp>
      <p:sp>
        <p:nvSpPr>
          <p:cNvPr id="21" name="Text 18">
            <a:extLst>
              <a:ext uri="{FF2B5EF4-FFF2-40B4-BE49-F238E27FC236}">
                <a16:creationId xmlns:a16="http://schemas.microsoft.com/office/drawing/2014/main" id="{756BD87E-3E85-598C-BA90-8D1D432E1D15}"/>
              </a:ext>
            </a:extLst>
          </p:cNvPr>
          <p:cNvSpPr/>
          <p:nvPr/>
        </p:nvSpPr>
        <p:spPr>
          <a:xfrm>
            <a:off x="6489785" y="4144991"/>
            <a:ext cx="7173397" cy="1302544"/>
          </a:xfrm>
          <a:prstGeom prst="rect">
            <a:avLst/>
          </a:prstGeom>
          <a:noFill/>
          <a:ln/>
        </p:spPr>
        <p:txBody>
          <a:bodyPr wrap="square" lIns="0" tIns="0" rIns="0" bIns="0" rtlCol="0" anchor="t"/>
          <a:lstStyle/>
          <a:p>
            <a:pPr marL="0" indent="0" algn="l">
              <a:lnSpc>
                <a:spcPts val="5100"/>
              </a:lnSpc>
              <a:buNone/>
            </a:pPr>
            <a:r>
              <a:rPr lang="en-US" sz="4100" dirty="0">
                <a:solidFill>
                  <a:srgbClr val="FFFFFF"/>
                </a:solidFill>
                <a:highlight>
                  <a:srgbClr val="E04F00"/>
                </a:highlight>
                <a:latin typeface="PT Serif" pitchFamily="34" charset="0"/>
                <a:ea typeface="PT Serif" pitchFamily="34" charset="-122"/>
                <a:cs typeface="PT Serif" pitchFamily="34" charset="-120"/>
              </a:rPr>
              <a:t>This strategy does not promise magic.</a:t>
            </a:r>
            <a:endParaRPr lang="en-US" sz="4100" dirty="0"/>
          </a:p>
        </p:txBody>
      </p:sp>
      <p:sp>
        <p:nvSpPr>
          <p:cNvPr id="22" name="Text 19">
            <a:extLst>
              <a:ext uri="{FF2B5EF4-FFF2-40B4-BE49-F238E27FC236}">
                <a16:creationId xmlns:a16="http://schemas.microsoft.com/office/drawing/2014/main" id="{78165590-A762-307C-F76E-2F031D8D1CB9}"/>
              </a:ext>
            </a:extLst>
          </p:cNvPr>
          <p:cNvSpPr/>
          <p:nvPr/>
        </p:nvSpPr>
        <p:spPr>
          <a:xfrm>
            <a:off x="6489785" y="5596362"/>
            <a:ext cx="5209937" cy="651272"/>
          </a:xfrm>
          <a:prstGeom prst="rect">
            <a:avLst/>
          </a:prstGeom>
          <a:noFill/>
          <a:ln/>
        </p:spPr>
        <p:txBody>
          <a:bodyPr wrap="non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It promises realism.</a:t>
            </a:r>
            <a:endParaRPr lang="en-US" sz="4100" dirty="0"/>
          </a:p>
        </p:txBody>
      </p:sp>
      <p:sp>
        <p:nvSpPr>
          <p:cNvPr id="23" name="Text 20">
            <a:extLst>
              <a:ext uri="{FF2B5EF4-FFF2-40B4-BE49-F238E27FC236}">
                <a16:creationId xmlns:a16="http://schemas.microsoft.com/office/drawing/2014/main" id="{4BE1A3AE-0D7F-C5A5-5675-26F445324530}"/>
              </a:ext>
            </a:extLst>
          </p:cNvPr>
          <p:cNvSpPr/>
          <p:nvPr/>
        </p:nvSpPr>
        <p:spPr>
          <a:xfrm>
            <a:off x="6489785" y="6396462"/>
            <a:ext cx="7173397"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We present a systematic approach that survives institutional-grade scrutiny: documented edge, explicit cost sensitivity, regime robustness testing, and transparent failure boundaries. This is research designed for deployment, not academic publication.</a:t>
            </a:r>
            <a:endParaRPr lang="en-US" sz="750" dirty="0"/>
          </a:p>
        </p:txBody>
      </p:sp>
      <p:sp>
        <p:nvSpPr>
          <p:cNvPr id="24" name="Shape 21">
            <a:extLst>
              <a:ext uri="{FF2B5EF4-FFF2-40B4-BE49-F238E27FC236}">
                <a16:creationId xmlns:a16="http://schemas.microsoft.com/office/drawing/2014/main" id="{D48CC005-459B-4D75-B8C8-5C0DE4368124}"/>
              </a:ext>
            </a:extLst>
          </p:cNvPr>
          <p:cNvSpPr/>
          <p:nvPr/>
        </p:nvSpPr>
        <p:spPr>
          <a:xfrm>
            <a:off x="6489785" y="6825206"/>
            <a:ext cx="7173397" cy="841891"/>
          </a:xfrm>
          <a:prstGeom prst="roundRect">
            <a:avLst>
              <a:gd name="adj" fmla="val 1768"/>
            </a:avLst>
          </a:prstGeom>
          <a:solidFill>
            <a:srgbClr val="FFCDB3"/>
          </a:solidFill>
          <a:ln/>
        </p:spPr>
      </p:sp>
      <p:pic>
        <p:nvPicPr>
          <p:cNvPr id="25" name="Image 1" descr="preencoded.png">
            <a:extLst>
              <a:ext uri="{FF2B5EF4-FFF2-40B4-BE49-F238E27FC236}">
                <a16:creationId xmlns:a16="http://schemas.microsoft.com/office/drawing/2014/main" id="{10EA9067-DAB9-6A87-7F60-6DDB22B4109F}"/>
              </a:ext>
            </a:extLst>
          </p:cNvPr>
          <p:cNvPicPr>
            <a:picLocks noChangeAspect="1"/>
          </p:cNvPicPr>
          <p:nvPr/>
        </p:nvPicPr>
        <p:blipFill>
          <a:blip r:embed="rId4"/>
          <a:stretch>
            <a:fillRect/>
          </a:stretch>
        </p:blipFill>
        <p:spPr>
          <a:xfrm>
            <a:off x="6588964" y="6964748"/>
            <a:ext cx="162758" cy="130135"/>
          </a:xfrm>
          <a:prstGeom prst="rect">
            <a:avLst/>
          </a:prstGeom>
        </p:spPr>
      </p:pic>
      <p:sp>
        <p:nvSpPr>
          <p:cNvPr id="26" name="Text 22">
            <a:extLst>
              <a:ext uri="{FF2B5EF4-FFF2-40B4-BE49-F238E27FC236}">
                <a16:creationId xmlns:a16="http://schemas.microsoft.com/office/drawing/2014/main" id="{B91874F5-0D3D-3461-91F8-69B38FD59CBA}"/>
              </a:ext>
            </a:extLst>
          </p:cNvPr>
          <p:cNvSpPr/>
          <p:nvPr/>
        </p:nvSpPr>
        <p:spPr>
          <a:xfrm>
            <a:off x="6850902" y="6949151"/>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PT Serif" pitchFamily="34" charset="0"/>
                <a:ea typeface="PT Serif" pitchFamily="34" charset="-122"/>
                <a:cs typeface="PT Serif" pitchFamily="34" charset="-120"/>
              </a:rPr>
              <a:t>Research Philosophy</a:t>
            </a:r>
            <a:endParaRPr lang="en-US" sz="1000" dirty="0"/>
          </a:p>
        </p:txBody>
      </p:sp>
      <p:sp>
        <p:nvSpPr>
          <p:cNvPr id="27" name="Text 23">
            <a:extLst>
              <a:ext uri="{FF2B5EF4-FFF2-40B4-BE49-F238E27FC236}">
                <a16:creationId xmlns:a16="http://schemas.microsoft.com/office/drawing/2014/main" id="{85773C3E-F3B3-693F-4C67-CB2637CC9D35}"/>
              </a:ext>
            </a:extLst>
          </p:cNvPr>
          <p:cNvSpPr/>
          <p:nvPr/>
        </p:nvSpPr>
        <p:spPr>
          <a:xfrm>
            <a:off x="6850902" y="7211088"/>
            <a:ext cx="6713101" cy="317183"/>
          </a:xfrm>
          <a:prstGeom prst="rect">
            <a:avLst/>
          </a:prstGeom>
          <a:noFill/>
          <a:ln/>
        </p:spPr>
        <p:txBody>
          <a:bodyPr wrap="square" lIns="0" tIns="0" rIns="0" bIns="0" rtlCol="0" anchor="t"/>
          <a:lstStyle/>
          <a:p>
            <a:pPr marL="0" indent="0" algn="l">
              <a:lnSpc>
                <a:spcPts val="1250"/>
              </a:lnSpc>
              <a:buNone/>
            </a:pPr>
            <a:r>
              <a:rPr lang="en-US" sz="750" dirty="0">
                <a:solidFill>
                  <a:srgbClr val="000000"/>
                </a:solidFill>
                <a:latin typeface="DM Sans" pitchFamily="34" charset="0"/>
                <a:ea typeface="DM Sans" pitchFamily="34" charset="-122"/>
                <a:cs typeface="DM Sans" pitchFamily="34" charset="-120"/>
              </a:rPr>
              <a:t>The most credible strategies acknowledge their limitations as clearly as their strengths. Institutional allocators don't need fantasy Sharpe ratios—they need honest risk-reward assessments with realistic execution assumptions.</a:t>
            </a:r>
            <a:endParaRPr lang="en-US" sz="750" dirty="0"/>
          </a:p>
        </p:txBody>
      </p:sp>
      <p:pic>
        <p:nvPicPr>
          <p:cNvPr id="28" name="Picture 27" descr="A graph of green and red lines&#10;&#10;AI-generated content may be incorrect.">
            <a:extLst>
              <a:ext uri="{FF2B5EF4-FFF2-40B4-BE49-F238E27FC236}">
                <a16:creationId xmlns:a16="http://schemas.microsoft.com/office/drawing/2014/main" id="{C32404EF-09E5-6EE2-A717-81E212E55101}"/>
              </a:ext>
            </a:extLst>
          </p:cNvPr>
          <p:cNvPicPr>
            <a:picLocks noChangeAspect="1"/>
          </p:cNvPicPr>
          <p:nvPr/>
        </p:nvPicPr>
        <p:blipFill>
          <a:blip r:embed="rId5"/>
          <a:stretch>
            <a:fillRect/>
          </a:stretch>
        </p:blipFill>
        <p:spPr>
          <a:xfrm>
            <a:off x="7032926" y="204144"/>
            <a:ext cx="6347512" cy="3595301"/>
          </a:xfrm>
          <a:prstGeom prst="rect">
            <a:avLst/>
          </a:prstGeom>
        </p:spPr>
      </p:pic>
      <p:sp>
        <p:nvSpPr>
          <p:cNvPr id="31" name="Shape 8">
            <a:extLst>
              <a:ext uri="{FF2B5EF4-FFF2-40B4-BE49-F238E27FC236}">
                <a16:creationId xmlns:a16="http://schemas.microsoft.com/office/drawing/2014/main" id="{D7EF8B0F-A988-0204-3C30-A12DCF888519}"/>
              </a:ext>
            </a:extLst>
          </p:cNvPr>
          <p:cNvSpPr/>
          <p:nvPr/>
        </p:nvSpPr>
        <p:spPr>
          <a:xfrm>
            <a:off x="774968" y="5346186"/>
            <a:ext cx="5184496" cy="2460546"/>
          </a:xfrm>
          <a:prstGeom prst="roundRect">
            <a:avLst>
              <a:gd name="adj" fmla="val 728"/>
            </a:avLst>
          </a:prstGeom>
          <a:noFill/>
          <a:ln w="7620">
            <a:solidFill>
              <a:srgbClr val="000000">
                <a:alpha val="8000"/>
              </a:srgbClr>
            </a:solidFill>
            <a:prstDash val="solid"/>
          </a:ln>
        </p:spPr>
      </p:sp>
      <p:sp>
        <p:nvSpPr>
          <p:cNvPr id="33" name="Shape 9">
            <a:extLst>
              <a:ext uri="{FF2B5EF4-FFF2-40B4-BE49-F238E27FC236}">
                <a16:creationId xmlns:a16="http://schemas.microsoft.com/office/drawing/2014/main" id="{8EA6F609-49AA-D19B-73AF-748888C033B5}"/>
              </a:ext>
            </a:extLst>
          </p:cNvPr>
          <p:cNvSpPr/>
          <p:nvPr/>
        </p:nvSpPr>
        <p:spPr>
          <a:xfrm>
            <a:off x="782588" y="5353806"/>
            <a:ext cx="5181613" cy="349329"/>
          </a:xfrm>
          <a:prstGeom prst="rect">
            <a:avLst/>
          </a:prstGeom>
          <a:solidFill>
            <a:srgbClr val="FFFFFF">
              <a:alpha val="4000"/>
            </a:srgbClr>
          </a:solidFill>
          <a:ln/>
        </p:spPr>
      </p:sp>
      <p:sp>
        <p:nvSpPr>
          <p:cNvPr id="35" name="Text 10">
            <a:extLst>
              <a:ext uri="{FF2B5EF4-FFF2-40B4-BE49-F238E27FC236}">
                <a16:creationId xmlns:a16="http://schemas.microsoft.com/office/drawing/2014/main" id="{61656458-4360-7E6F-FE13-94D373259562}"/>
              </a:ext>
            </a:extLst>
          </p:cNvPr>
          <p:cNvSpPr/>
          <p:nvPr/>
        </p:nvSpPr>
        <p:spPr>
          <a:xfrm>
            <a:off x="901889" y="5432983"/>
            <a:ext cx="2447249" cy="190976"/>
          </a:xfrm>
          <a:prstGeom prst="rect">
            <a:avLst/>
          </a:prstGeom>
          <a:noFill/>
          <a:ln/>
        </p:spPr>
        <p:txBody>
          <a:bodyPr wrap="none" lIns="0" tIns="0" rIns="0" bIns="0" rtlCol="0" anchor="t"/>
          <a:lstStyle/>
          <a:p>
            <a:pPr marL="0" indent="0" algn="l">
              <a:lnSpc>
                <a:spcPts val="1500"/>
              </a:lnSpc>
              <a:buNone/>
            </a:pPr>
            <a:r>
              <a:rPr lang="en-US" sz="900" b="1">
                <a:solidFill>
                  <a:srgbClr val="383838"/>
                </a:solidFill>
                <a:latin typeface="DM Sans" pitchFamily="34" charset="0"/>
                <a:ea typeface="DM Sans" pitchFamily="34" charset="-122"/>
                <a:cs typeface="DM Sans" pitchFamily="34" charset="-120"/>
              </a:rPr>
              <a:t>Metric</a:t>
            </a:r>
            <a:endParaRPr lang="en-US" sz="900"/>
          </a:p>
        </p:txBody>
      </p:sp>
      <p:sp>
        <p:nvSpPr>
          <p:cNvPr id="37" name="Text 11">
            <a:extLst>
              <a:ext uri="{FF2B5EF4-FFF2-40B4-BE49-F238E27FC236}">
                <a16:creationId xmlns:a16="http://schemas.microsoft.com/office/drawing/2014/main" id="{99401659-AD1B-E361-8AAD-390E7B79093E}"/>
              </a:ext>
            </a:extLst>
          </p:cNvPr>
          <p:cNvSpPr/>
          <p:nvPr/>
        </p:nvSpPr>
        <p:spPr>
          <a:xfrm>
            <a:off x="5214095" y="5432983"/>
            <a:ext cx="2447249" cy="190976"/>
          </a:xfrm>
          <a:prstGeom prst="rect">
            <a:avLst/>
          </a:prstGeom>
          <a:noFill/>
          <a:ln/>
        </p:spPr>
        <p:txBody>
          <a:bodyPr wrap="none" lIns="0" tIns="0" rIns="0" bIns="0" rtlCol="0" anchor="t"/>
          <a:lstStyle/>
          <a:p>
            <a:pPr marL="0" indent="0" algn="l">
              <a:lnSpc>
                <a:spcPts val="1500"/>
              </a:lnSpc>
              <a:buNone/>
            </a:pPr>
            <a:r>
              <a:rPr lang="en-US" sz="900" b="1">
                <a:solidFill>
                  <a:srgbClr val="383838"/>
                </a:solidFill>
                <a:latin typeface="DM Sans" pitchFamily="34" charset="0"/>
                <a:ea typeface="DM Sans" pitchFamily="34" charset="-122"/>
                <a:cs typeface="DM Sans" pitchFamily="34" charset="-120"/>
              </a:rPr>
              <a:t>Value</a:t>
            </a:r>
            <a:endParaRPr lang="en-US" sz="900"/>
          </a:p>
        </p:txBody>
      </p:sp>
      <p:sp>
        <p:nvSpPr>
          <p:cNvPr id="39" name="Shape 12">
            <a:extLst>
              <a:ext uri="{FF2B5EF4-FFF2-40B4-BE49-F238E27FC236}">
                <a16:creationId xmlns:a16="http://schemas.microsoft.com/office/drawing/2014/main" id="{4B2BF751-9A7B-970E-842F-CE380C4F27CF}"/>
              </a:ext>
            </a:extLst>
          </p:cNvPr>
          <p:cNvSpPr/>
          <p:nvPr/>
        </p:nvSpPr>
        <p:spPr>
          <a:xfrm>
            <a:off x="782588" y="5703135"/>
            <a:ext cx="5181613" cy="349329"/>
          </a:xfrm>
          <a:prstGeom prst="rect">
            <a:avLst/>
          </a:prstGeom>
          <a:solidFill>
            <a:srgbClr val="000000">
              <a:alpha val="4000"/>
            </a:srgbClr>
          </a:solidFill>
          <a:ln/>
        </p:spPr>
      </p:sp>
      <p:sp>
        <p:nvSpPr>
          <p:cNvPr id="41" name="Text 13">
            <a:extLst>
              <a:ext uri="{FF2B5EF4-FFF2-40B4-BE49-F238E27FC236}">
                <a16:creationId xmlns:a16="http://schemas.microsoft.com/office/drawing/2014/main" id="{3003D4CD-0D91-5F0D-3001-CB8487D5A1E9}"/>
              </a:ext>
            </a:extLst>
          </p:cNvPr>
          <p:cNvSpPr/>
          <p:nvPr/>
        </p:nvSpPr>
        <p:spPr>
          <a:xfrm>
            <a:off x="901889" y="5782312"/>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Gross Sharpe</a:t>
            </a:r>
            <a:endParaRPr lang="en-US" sz="900"/>
          </a:p>
        </p:txBody>
      </p:sp>
      <p:sp>
        <p:nvSpPr>
          <p:cNvPr id="43" name="Text 14">
            <a:extLst>
              <a:ext uri="{FF2B5EF4-FFF2-40B4-BE49-F238E27FC236}">
                <a16:creationId xmlns:a16="http://schemas.microsoft.com/office/drawing/2014/main" id="{DF15DF25-188C-8ADF-319F-AF504801CADB}"/>
              </a:ext>
            </a:extLst>
          </p:cNvPr>
          <p:cNvSpPr/>
          <p:nvPr/>
        </p:nvSpPr>
        <p:spPr>
          <a:xfrm>
            <a:off x="5214095" y="5782312"/>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a:rPr>
              <a:t>3.8110</a:t>
            </a:r>
            <a:endParaRPr lang="en-US" sz="900"/>
          </a:p>
        </p:txBody>
      </p:sp>
      <p:sp>
        <p:nvSpPr>
          <p:cNvPr id="45" name="Shape 15">
            <a:extLst>
              <a:ext uri="{FF2B5EF4-FFF2-40B4-BE49-F238E27FC236}">
                <a16:creationId xmlns:a16="http://schemas.microsoft.com/office/drawing/2014/main" id="{184F7793-48FF-D623-B88A-BFEEB91B3FA6}"/>
              </a:ext>
            </a:extLst>
          </p:cNvPr>
          <p:cNvSpPr/>
          <p:nvPr/>
        </p:nvSpPr>
        <p:spPr>
          <a:xfrm>
            <a:off x="782588" y="6052465"/>
            <a:ext cx="5181613" cy="349329"/>
          </a:xfrm>
          <a:prstGeom prst="rect">
            <a:avLst/>
          </a:prstGeom>
          <a:solidFill>
            <a:srgbClr val="FFFFFF">
              <a:alpha val="4000"/>
            </a:srgbClr>
          </a:solidFill>
          <a:ln/>
        </p:spPr>
      </p:sp>
      <p:sp>
        <p:nvSpPr>
          <p:cNvPr id="47" name="Text 16">
            <a:extLst>
              <a:ext uri="{FF2B5EF4-FFF2-40B4-BE49-F238E27FC236}">
                <a16:creationId xmlns:a16="http://schemas.microsoft.com/office/drawing/2014/main" id="{2CEA3C9F-7FB1-A881-4168-0AA5CB0B977F}"/>
              </a:ext>
            </a:extLst>
          </p:cNvPr>
          <p:cNvSpPr/>
          <p:nvPr/>
        </p:nvSpPr>
        <p:spPr>
          <a:xfrm>
            <a:off x="901889" y="6131641"/>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Net Sharpe @ 0.5bp</a:t>
            </a:r>
            <a:endParaRPr lang="en-US" sz="900"/>
          </a:p>
        </p:txBody>
      </p:sp>
      <p:sp>
        <p:nvSpPr>
          <p:cNvPr id="49" name="Text 17">
            <a:extLst>
              <a:ext uri="{FF2B5EF4-FFF2-40B4-BE49-F238E27FC236}">
                <a16:creationId xmlns:a16="http://schemas.microsoft.com/office/drawing/2014/main" id="{CE79FDDD-E725-78BA-6F44-43476EF6DAF0}"/>
              </a:ext>
            </a:extLst>
          </p:cNvPr>
          <p:cNvSpPr/>
          <p:nvPr/>
        </p:nvSpPr>
        <p:spPr>
          <a:xfrm>
            <a:off x="5214095" y="6131641"/>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a:rPr>
              <a:t>1.9882</a:t>
            </a:r>
            <a:endParaRPr lang="en-US" sz="900"/>
          </a:p>
        </p:txBody>
      </p:sp>
      <p:sp>
        <p:nvSpPr>
          <p:cNvPr id="51" name="Shape 18">
            <a:extLst>
              <a:ext uri="{FF2B5EF4-FFF2-40B4-BE49-F238E27FC236}">
                <a16:creationId xmlns:a16="http://schemas.microsoft.com/office/drawing/2014/main" id="{A15564E7-FBE9-1C0F-A0A4-9430FDAF4E5A}"/>
              </a:ext>
            </a:extLst>
          </p:cNvPr>
          <p:cNvSpPr/>
          <p:nvPr/>
        </p:nvSpPr>
        <p:spPr>
          <a:xfrm>
            <a:off x="782588" y="6401794"/>
            <a:ext cx="5181613" cy="349329"/>
          </a:xfrm>
          <a:prstGeom prst="rect">
            <a:avLst/>
          </a:prstGeom>
          <a:solidFill>
            <a:srgbClr val="000000">
              <a:alpha val="4000"/>
            </a:srgbClr>
          </a:solidFill>
          <a:ln/>
        </p:spPr>
      </p:sp>
      <p:sp>
        <p:nvSpPr>
          <p:cNvPr id="53" name="Text 19">
            <a:extLst>
              <a:ext uri="{FF2B5EF4-FFF2-40B4-BE49-F238E27FC236}">
                <a16:creationId xmlns:a16="http://schemas.microsoft.com/office/drawing/2014/main" id="{838F1D7C-8856-7B94-7995-784237A6F730}"/>
              </a:ext>
            </a:extLst>
          </p:cNvPr>
          <p:cNvSpPr/>
          <p:nvPr/>
        </p:nvSpPr>
        <p:spPr>
          <a:xfrm>
            <a:off x="901889" y="6480971"/>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Net Sharpe @ 1.0bp</a:t>
            </a:r>
            <a:endParaRPr lang="en-US" sz="900"/>
          </a:p>
        </p:txBody>
      </p:sp>
      <p:sp>
        <p:nvSpPr>
          <p:cNvPr id="55" name="Text 20">
            <a:extLst>
              <a:ext uri="{FF2B5EF4-FFF2-40B4-BE49-F238E27FC236}">
                <a16:creationId xmlns:a16="http://schemas.microsoft.com/office/drawing/2014/main" id="{6032F219-B8D7-408D-52A5-0A9C63794046}"/>
              </a:ext>
            </a:extLst>
          </p:cNvPr>
          <p:cNvSpPr/>
          <p:nvPr/>
        </p:nvSpPr>
        <p:spPr>
          <a:xfrm>
            <a:off x="5214095" y="6480971"/>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0.16</a:t>
            </a:r>
            <a:endParaRPr lang="en-US" sz="900"/>
          </a:p>
        </p:txBody>
      </p:sp>
      <p:sp>
        <p:nvSpPr>
          <p:cNvPr id="57" name="Shape 21">
            <a:extLst>
              <a:ext uri="{FF2B5EF4-FFF2-40B4-BE49-F238E27FC236}">
                <a16:creationId xmlns:a16="http://schemas.microsoft.com/office/drawing/2014/main" id="{538241CB-D7FF-F283-AF80-08EC0E058B33}"/>
              </a:ext>
            </a:extLst>
          </p:cNvPr>
          <p:cNvSpPr/>
          <p:nvPr/>
        </p:nvSpPr>
        <p:spPr>
          <a:xfrm>
            <a:off x="782588" y="6751123"/>
            <a:ext cx="5181613" cy="349329"/>
          </a:xfrm>
          <a:prstGeom prst="rect">
            <a:avLst/>
          </a:prstGeom>
          <a:solidFill>
            <a:srgbClr val="FFFFFF">
              <a:alpha val="4000"/>
            </a:srgbClr>
          </a:solidFill>
          <a:ln/>
        </p:spPr>
      </p:sp>
      <p:sp>
        <p:nvSpPr>
          <p:cNvPr id="59" name="Text 22">
            <a:extLst>
              <a:ext uri="{FF2B5EF4-FFF2-40B4-BE49-F238E27FC236}">
                <a16:creationId xmlns:a16="http://schemas.microsoft.com/office/drawing/2014/main" id="{6AC5057D-FF80-1D91-B439-2C7042BFE19F}"/>
              </a:ext>
            </a:extLst>
          </p:cNvPr>
          <p:cNvSpPr/>
          <p:nvPr/>
        </p:nvSpPr>
        <p:spPr>
          <a:xfrm>
            <a:off x="901889" y="6830300"/>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Max Drawdown</a:t>
            </a:r>
            <a:endParaRPr lang="en-US" sz="900"/>
          </a:p>
        </p:txBody>
      </p:sp>
      <p:sp>
        <p:nvSpPr>
          <p:cNvPr id="61" name="Text 23">
            <a:extLst>
              <a:ext uri="{FF2B5EF4-FFF2-40B4-BE49-F238E27FC236}">
                <a16:creationId xmlns:a16="http://schemas.microsoft.com/office/drawing/2014/main" id="{FE3C45D3-E824-33B1-D53E-1797A81135E2}"/>
              </a:ext>
            </a:extLst>
          </p:cNvPr>
          <p:cNvSpPr/>
          <p:nvPr/>
        </p:nvSpPr>
        <p:spPr>
          <a:xfrm>
            <a:off x="5214095" y="6830300"/>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pitchFamily="34" charset="0"/>
                <a:ea typeface="DM Sans" pitchFamily="34" charset="-122"/>
                <a:cs typeface="DM Sans" pitchFamily="34" charset="-120"/>
              </a:rPr>
              <a:t>-14%</a:t>
            </a:r>
            <a:endParaRPr lang="en-US" sz="900"/>
          </a:p>
        </p:txBody>
      </p:sp>
      <p:sp>
        <p:nvSpPr>
          <p:cNvPr id="63" name="Shape 24">
            <a:extLst>
              <a:ext uri="{FF2B5EF4-FFF2-40B4-BE49-F238E27FC236}">
                <a16:creationId xmlns:a16="http://schemas.microsoft.com/office/drawing/2014/main" id="{635B5FCF-FDBB-E52E-D1E0-995BFCAE3BAE}"/>
              </a:ext>
            </a:extLst>
          </p:cNvPr>
          <p:cNvSpPr/>
          <p:nvPr/>
        </p:nvSpPr>
        <p:spPr>
          <a:xfrm>
            <a:off x="782588" y="7100453"/>
            <a:ext cx="5181613" cy="349329"/>
          </a:xfrm>
          <a:prstGeom prst="rect">
            <a:avLst/>
          </a:prstGeom>
          <a:solidFill>
            <a:srgbClr val="000000">
              <a:alpha val="4000"/>
            </a:srgbClr>
          </a:solidFill>
          <a:ln/>
        </p:spPr>
        <p:txBody>
          <a:bodyPr/>
          <a:lstStyle/>
          <a:p>
            <a:endParaRPr lang="en-GB" dirty="0"/>
          </a:p>
        </p:txBody>
      </p:sp>
      <p:sp>
        <p:nvSpPr>
          <p:cNvPr id="65" name="Text 25">
            <a:extLst>
              <a:ext uri="{FF2B5EF4-FFF2-40B4-BE49-F238E27FC236}">
                <a16:creationId xmlns:a16="http://schemas.microsoft.com/office/drawing/2014/main" id="{35C05615-836D-08DF-2777-17733610B93D}"/>
              </a:ext>
            </a:extLst>
          </p:cNvPr>
          <p:cNvSpPr/>
          <p:nvPr/>
        </p:nvSpPr>
        <p:spPr>
          <a:xfrm>
            <a:off x="901889" y="7179629"/>
            <a:ext cx="2447249" cy="190976"/>
          </a:xfrm>
          <a:prstGeom prst="rect">
            <a:avLst/>
          </a:prstGeom>
          <a:noFill/>
          <a:ln/>
        </p:spPr>
        <p:txBody>
          <a:bodyPr wrap="none" lIns="0" tIns="0" rIns="0" bIns="0" rtlCol="0" anchor="t"/>
          <a:lstStyle/>
          <a:p>
            <a:pPr>
              <a:lnSpc>
                <a:spcPts val="1500"/>
              </a:lnSpc>
            </a:pPr>
            <a:r>
              <a:rPr lang="en-US" sz="900">
                <a:solidFill>
                  <a:srgbClr val="383838"/>
                </a:solidFill>
                <a:latin typeface="DM Sans"/>
              </a:rPr>
              <a:t>Trades / Day</a:t>
            </a:r>
          </a:p>
        </p:txBody>
      </p:sp>
      <p:sp>
        <p:nvSpPr>
          <p:cNvPr id="71" name="Text 28">
            <a:extLst>
              <a:ext uri="{FF2B5EF4-FFF2-40B4-BE49-F238E27FC236}">
                <a16:creationId xmlns:a16="http://schemas.microsoft.com/office/drawing/2014/main" id="{B55CB470-E865-F684-61D6-4D5D6D99E7C4}"/>
              </a:ext>
            </a:extLst>
          </p:cNvPr>
          <p:cNvSpPr/>
          <p:nvPr/>
        </p:nvSpPr>
        <p:spPr>
          <a:xfrm>
            <a:off x="901889" y="7528959"/>
            <a:ext cx="2447249" cy="190976"/>
          </a:xfrm>
          <a:prstGeom prst="rect">
            <a:avLst/>
          </a:prstGeom>
          <a:noFill/>
          <a:ln/>
        </p:spPr>
        <p:txBody>
          <a:bodyPr wrap="none" lIns="0" tIns="0" rIns="0" bIns="0" rtlCol="0" anchor="t"/>
          <a:lstStyle/>
          <a:p>
            <a:pPr>
              <a:lnSpc>
                <a:spcPts val="1500"/>
              </a:lnSpc>
            </a:pPr>
            <a:r>
              <a:rPr lang="en-US" sz="900">
                <a:solidFill>
                  <a:srgbClr val="383838"/>
                </a:solidFill>
                <a:latin typeface="DM Sans"/>
              </a:rPr>
              <a:t>Total Return</a:t>
            </a:r>
          </a:p>
        </p:txBody>
      </p:sp>
      <p:sp>
        <p:nvSpPr>
          <p:cNvPr id="73" name="Text 29">
            <a:extLst>
              <a:ext uri="{FF2B5EF4-FFF2-40B4-BE49-F238E27FC236}">
                <a16:creationId xmlns:a16="http://schemas.microsoft.com/office/drawing/2014/main" id="{C1B1E277-0B16-101E-35DB-E3DAE52E6FC0}"/>
              </a:ext>
            </a:extLst>
          </p:cNvPr>
          <p:cNvSpPr/>
          <p:nvPr/>
        </p:nvSpPr>
        <p:spPr>
          <a:xfrm>
            <a:off x="5214095" y="7528959"/>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a:rPr>
              <a:t>2.9794</a:t>
            </a:r>
            <a:endParaRPr lang="en-US"/>
          </a:p>
        </p:txBody>
      </p:sp>
      <p:sp>
        <p:nvSpPr>
          <p:cNvPr id="74" name="Text 29">
            <a:extLst>
              <a:ext uri="{FF2B5EF4-FFF2-40B4-BE49-F238E27FC236}">
                <a16:creationId xmlns:a16="http://schemas.microsoft.com/office/drawing/2014/main" id="{936A8D7B-3618-7FA4-C5BF-8A52054FC717}"/>
              </a:ext>
            </a:extLst>
          </p:cNvPr>
          <p:cNvSpPr/>
          <p:nvPr/>
        </p:nvSpPr>
        <p:spPr>
          <a:xfrm>
            <a:off x="5214094" y="7176791"/>
            <a:ext cx="2447249" cy="190976"/>
          </a:xfrm>
          <a:prstGeom prst="rect">
            <a:avLst/>
          </a:prstGeom>
          <a:noFill/>
          <a:ln/>
        </p:spPr>
        <p:txBody>
          <a:bodyPr wrap="none" lIns="0" tIns="0" rIns="0" bIns="0" rtlCol="0" anchor="t"/>
          <a:lstStyle/>
          <a:p>
            <a:pPr marL="0" indent="0" algn="l">
              <a:lnSpc>
                <a:spcPts val="1500"/>
              </a:lnSpc>
              <a:buNone/>
            </a:pPr>
            <a:r>
              <a:rPr lang="en-US" sz="900">
                <a:solidFill>
                  <a:srgbClr val="383838"/>
                </a:solidFill>
                <a:latin typeface="DM Sans"/>
              </a:rPr>
              <a:t>24.5719</a:t>
            </a:r>
            <a:endParaRPr lang="en-US"/>
          </a:p>
        </p:txBody>
      </p:sp>
    </p:spTree>
    <p:extLst>
      <p:ext uri="{BB962C8B-B14F-4D97-AF65-F5344CB8AC3E}">
        <p14:creationId xmlns:p14="http://schemas.microsoft.com/office/powerpoint/2010/main" val="170546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775585" y="345877"/>
            <a:ext cx="5938480" cy="412075"/>
          </a:xfrm>
          <a:prstGeom prst="rect">
            <a:avLst/>
          </a:prstGeom>
          <a:noFill/>
          <a:ln/>
        </p:spPr>
        <p:txBody>
          <a:bodyPr wrap="none" lIns="0" tIns="0" rIns="0" bIns="0" rtlCol="0" anchor="t"/>
          <a:lstStyle/>
          <a:p>
            <a:pPr marL="0" indent="0" algn="l">
              <a:lnSpc>
                <a:spcPts val="3200"/>
              </a:lnSpc>
              <a:buNone/>
            </a:pPr>
            <a:r>
              <a:rPr lang="en-US" sz="2550" dirty="0">
                <a:solidFill>
                  <a:srgbClr val="020202"/>
                </a:solidFill>
                <a:latin typeface="PT Serif" pitchFamily="34" charset="0"/>
                <a:ea typeface="PT Serif" pitchFamily="34" charset="-122"/>
                <a:cs typeface="PT Serif" pitchFamily="34" charset="-120"/>
              </a:rPr>
              <a:t>What the Competition Actually Enforced</a:t>
            </a:r>
            <a:endParaRPr lang="en-US" sz="2550" dirty="0"/>
          </a:p>
        </p:txBody>
      </p:sp>
      <p:sp>
        <p:nvSpPr>
          <p:cNvPr id="3" name="Shape 1"/>
          <p:cNvSpPr/>
          <p:nvPr/>
        </p:nvSpPr>
        <p:spPr>
          <a:xfrm>
            <a:off x="2784211" y="1030621"/>
            <a:ext cx="1549143" cy="192850"/>
          </a:xfrm>
          <a:prstGeom prst="roundRect">
            <a:avLst>
              <a:gd name="adj" fmla="val 6387"/>
            </a:avLst>
          </a:prstGeom>
          <a:solidFill>
            <a:srgbClr val="FFDECC"/>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833" y="1076801"/>
            <a:ext cx="100370" cy="100370"/>
          </a:xfrm>
          <a:prstGeom prst="rect">
            <a:avLst/>
          </a:prstGeom>
        </p:spPr>
      </p:pic>
      <p:sp>
        <p:nvSpPr>
          <p:cNvPr id="5" name="Text 2"/>
          <p:cNvSpPr/>
          <p:nvPr/>
        </p:nvSpPr>
        <p:spPr>
          <a:xfrm>
            <a:off x="3001328" y="1046678"/>
            <a:ext cx="730568" cy="160734"/>
          </a:xfrm>
          <a:prstGeom prst="rect">
            <a:avLst/>
          </a:prstGeom>
          <a:noFill/>
          <a:ln/>
        </p:spPr>
        <p:txBody>
          <a:bodyPr wrap="none" lIns="0" tIns="0" rIns="0" bIns="0" rtlCol="0" anchor="t"/>
          <a:lstStyle/>
          <a:p>
            <a:pPr>
              <a:lnSpc>
                <a:spcPts val="1250"/>
              </a:lnSpc>
            </a:pPr>
            <a:r>
              <a:rPr lang="en-US" sz="750">
                <a:solidFill>
                  <a:srgbClr val="383838"/>
                </a:solidFill>
                <a:latin typeface="DM Sans"/>
                <a:ea typeface="DM Sans" pitchFamily="34" charset="-122"/>
                <a:cs typeface="DM Sans" pitchFamily="34" charset="-120"/>
              </a:rPr>
              <a:t>ARBITRAGE ARENA STAGE 2</a:t>
            </a:r>
            <a:endParaRPr lang="en-US" sz="750">
              <a:latin typeface="DM Sans"/>
            </a:endParaRPr>
          </a:p>
        </p:txBody>
      </p:sp>
      <p:sp>
        <p:nvSpPr>
          <p:cNvPr id="6" name="Text 3"/>
          <p:cNvSpPr/>
          <p:nvPr/>
        </p:nvSpPr>
        <p:spPr>
          <a:xfrm>
            <a:off x="2775585" y="1386245"/>
            <a:ext cx="9079230" cy="602933"/>
          </a:xfrm>
          <a:prstGeom prst="rect">
            <a:avLst/>
          </a:prstGeom>
          <a:noFill/>
          <a:ln/>
        </p:spPr>
        <p:txBody>
          <a:bodyPr wrap="square" lIns="0" tIns="0" rIns="0" bIns="0" rtlCol="0" anchor="t"/>
          <a:lstStyle/>
          <a:p>
            <a:pPr>
              <a:lnSpc>
                <a:spcPts val="1550"/>
              </a:lnSpc>
            </a:pPr>
            <a:r>
              <a:rPr lang="en-US" sz="950">
                <a:solidFill>
                  <a:srgbClr val="383838"/>
                </a:solidFill>
                <a:latin typeface="DM Sans"/>
                <a:ea typeface="DM Sans" pitchFamily="34" charset="-122"/>
                <a:cs typeface="DM Sans" pitchFamily="34" charset="-120"/>
              </a:rPr>
              <a:t>The Arbitrage Arena Stage 2 problem removed nearly all common shortcuts that typically mask strategy weaknesses in academic research. This competitive framework imposed a rigorous set of constraints that mirror real-world institutional trading requirements, forcing participants to confront the true complexity of high-frequency FX arbitrage.</a:t>
            </a:r>
            <a:endParaRPr lang="en-US" sz="950">
              <a:latin typeface="DM Sans"/>
            </a:endParaRPr>
          </a:p>
        </p:txBody>
      </p:sp>
      <p:sp>
        <p:nvSpPr>
          <p:cNvPr id="7" name="Shape 4"/>
          <p:cNvSpPr/>
          <p:nvPr/>
        </p:nvSpPr>
        <p:spPr>
          <a:xfrm>
            <a:off x="2775585" y="2130385"/>
            <a:ext cx="9079230" cy="763786"/>
          </a:xfrm>
          <a:prstGeom prst="roundRect">
            <a:avLst>
              <a:gd name="adj" fmla="val 2467"/>
            </a:avLst>
          </a:prstGeom>
          <a:solidFill>
            <a:srgbClr val="FFFFFF"/>
          </a:solidFill>
          <a:ln w="15240">
            <a:solidFill>
              <a:srgbClr val="D8D4D4"/>
            </a:solidFill>
            <a:prstDash val="solid"/>
          </a:ln>
        </p:spPr>
      </p:sp>
      <p:sp>
        <p:nvSpPr>
          <p:cNvPr id="8" name="Shape 5"/>
          <p:cNvSpPr/>
          <p:nvPr/>
        </p:nvSpPr>
        <p:spPr>
          <a:xfrm>
            <a:off x="2790825" y="2145625"/>
            <a:ext cx="502325" cy="733306"/>
          </a:xfrm>
          <a:prstGeom prst="roundRect">
            <a:avLst>
              <a:gd name="adj" fmla="val 110"/>
            </a:avLst>
          </a:prstGeom>
          <a:solidFill>
            <a:srgbClr val="F2EEEE"/>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7749" y="2418040"/>
            <a:ext cx="188357" cy="188357"/>
          </a:xfrm>
          <a:prstGeom prst="rect">
            <a:avLst/>
          </a:prstGeom>
        </p:spPr>
      </p:pic>
      <p:sp>
        <p:nvSpPr>
          <p:cNvPr id="10" name="Text 6"/>
          <p:cNvSpPr/>
          <p:nvPr/>
        </p:nvSpPr>
        <p:spPr>
          <a:xfrm>
            <a:off x="3418642" y="2271117"/>
            <a:ext cx="164853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Data Constraint</a:t>
            </a:r>
            <a:endParaRPr lang="en-US" sz="1250" dirty="0"/>
          </a:p>
        </p:txBody>
      </p:sp>
      <p:sp>
        <p:nvSpPr>
          <p:cNvPr id="11" name="Text 7"/>
          <p:cNvSpPr/>
          <p:nvPr/>
        </p:nvSpPr>
        <p:spPr>
          <a:xfrm>
            <a:off x="3418642" y="2552462"/>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5-second OHLCV bars only: no tick data, no order book depth, no alternative data sources</a:t>
            </a:r>
            <a:endParaRPr lang="en-US" sz="950">
              <a:latin typeface="DM Sans"/>
            </a:endParaRPr>
          </a:p>
        </p:txBody>
      </p:sp>
      <p:sp>
        <p:nvSpPr>
          <p:cNvPr id="12" name="Shape 8"/>
          <p:cNvSpPr/>
          <p:nvPr/>
        </p:nvSpPr>
        <p:spPr>
          <a:xfrm>
            <a:off x="2775585" y="3019663"/>
            <a:ext cx="9079230" cy="763786"/>
          </a:xfrm>
          <a:prstGeom prst="roundRect">
            <a:avLst>
              <a:gd name="adj" fmla="val 2467"/>
            </a:avLst>
          </a:prstGeom>
          <a:solidFill>
            <a:srgbClr val="FFFFFF"/>
          </a:solidFill>
          <a:ln w="15240">
            <a:solidFill>
              <a:srgbClr val="D8D4D4"/>
            </a:solidFill>
            <a:prstDash val="solid"/>
          </a:ln>
        </p:spPr>
      </p:sp>
      <p:sp>
        <p:nvSpPr>
          <p:cNvPr id="13" name="Shape 9"/>
          <p:cNvSpPr/>
          <p:nvPr/>
        </p:nvSpPr>
        <p:spPr>
          <a:xfrm>
            <a:off x="2790825" y="3034903"/>
            <a:ext cx="502325" cy="733306"/>
          </a:xfrm>
          <a:prstGeom prst="roundRect">
            <a:avLst>
              <a:gd name="adj" fmla="val 110"/>
            </a:avLst>
          </a:prstGeom>
          <a:solidFill>
            <a:srgbClr val="F2EEEE"/>
          </a:solidFill>
          <a:ln/>
        </p:spPr>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47749" y="3307318"/>
            <a:ext cx="188357" cy="188357"/>
          </a:xfrm>
          <a:prstGeom prst="rect">
            <a:avLst/>
          </a:prstGeom>
        </p:spPr>
      </p:pic>
      <p:sp>
        <p:nvSpPr>
          <p:cNvPr id="15" name="Text 10"/>
          <p:cNvSpPr/>
          <p:nvPr/>
        </p:nvSpPr>
        <p:spPr>
          <a:xfrm>
            <a:off x="3418642" y="3160395"/>
            <a:ext cx="167139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Causality Requirement</a:t>
            </a:r>
            <a:endParaRPr lang="en-US" sz="1250" dirty="0"/>
          </a:p>
        </p:txBody>
      </p:sp>
      <p:sp>
        <p:nvSpPr>
          <p:cNvPr id="16" name="Text 11"/>
          <p:cNvSpPr/>
          <p:nvPr/>
        </p:nvSpPr>
        <p:spPr>
          <a:xfrm>
            <a:off x="3418642" y="3441740"/>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Strictly no future information: every decision must use only past and present data</a:t>
            </a:r>
            <a:endParaRPr lang="en-US" sz="950">
              <a:latin typeface="DM Sans"/>
            </a:endParaRPr>
          </a:p>
        </p:txBody>
      </p:sp>
      <p:sp>
        <p:nvSpPr>
          <p:cNvPr id="17" name="Shape 12"/>
          <p:cNvSpPr/>
          <p:nvPr/>
        </p:nvSpPr>
        <p:spPr>
          <a:xfrm>
            <a:off x="2775585" y="3908941"/>
            <a:ext cx="9079230" cy="763786"/>
          </a:xfrm>
          <a:prstGeom prst="roundRect">
            <a:avLst>
              <a:gd name="adj" fmla="val 2467"/>
            </a:avLst>
          </a:prstGeom>
          <a:solidFill>
            <a:srgbClr val="FFFFFF"/>
          </a:solidFill>
          <a:ln w="15240">
            <a:solidFill>
              <a:srgbClr val="D8D4D4"/>
            </a:solidFill>
            <a:prstDash val="solid"/>
          </a:ln>
        </p:spPr>
      </p:sp>
      <p:sp>
        <p:nvSpPr>
          <p:cNvPr id="18" name="Shape 13"/>
          <p:cNvSpPr/>
          <p:nvPr/>
        </p:nvSpPr>
        <p:spPr>
          <a:xfrm>
            <a:off x="2790825" y="3924181"/>
            <a:ext cx="502325" cy="733306"/>
          </a:xfrm>
          <a:prstGeom prst="roundRect">
            <a:avLst>
              <a:gd name="adj" fmla="val 110"/>
            </a:avLst>
          </a:prstGeom>
          <a:solidFill>
            <a:srgbClr val="F2EEEE"/>
          </a:solidFill>
          <a:ln/>
        </p:spPr>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7749" y="4196596"/>
            <a:ext cx="188357" cy="188357"/>
          </a:xfrm>
          <a:prstGeom prst="rect">
            <a:avLst/>
          </a:prstGeom>
        </p:spPr>
      </p:pic>
      <p:sp>
        <p:nvSpPr>
          <p:cNvPr id="20" name="Text 14"/>
          <p:cNvSpPr/>
          <p:nvPr/>
        </p:nvSpPr>
        <p:spPr>
          <a:xfrm>
            <a:off x="3418642" y="4049673"/>
            <a:ext cx="164853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Market Neutrality</a:t>
            </a:r>
            <a:endParaRPr lang="en-US" sz="1250" dirty="0"/>
          </a:p>
        </p:txBody>
      </p:sp>
      <p:sp>
        <p:nvSpPr>
          <p:cNvPr id="21" name="Text 15"/>
          <p:cNvSpPr/>
          <p:nvPr/>
        </p:nvSpPr>
        <p:spPr>
          <a:xfrm>
            <a:off x="3418642" y="4331018"/>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Net exposure ≈ 0 at all times: cannot accumulate directional USD risk</a:t>
            </a:r>
            <a:endParaRPr lang="en-US" sz="950">
              <a:latin typeface="DM Sans"/>
            </a:endParaRPr>
          </a:p>
        </p:txBody>
      </p:sp>
      <p:sp>
        <p:nvSpPr>
          <p:cNvPr id="22" name="Shape 16"/>
          <p:cNvSpPr/>
          <p:nvPr/>
        </p:nvSpPr>
        <p:spPr>
          <a:xfrm>
            <a:off x="2775585" y="4798219"/>
            <a:ext cx="9079230" cy="763786"/>
          </a:xfrm>
          <a:prstGeom prst="roundRect">
            <a:avLst>
              <a:gd name="adj" fmla="val 2467"/>
            </a:avLst>
          </a:prstGeom>
          <a:solidFill>
            <a:srgbClr val="FFFFFF"/>
          </a:solidFill>
          <a:ln w="15240">
            <a:solidFill>
              <a:srgbClr val="D8D4D4"/>
            </a:solidFill>
            <a:prstDash val="solid"/>
          </a:ln>
        </p:spPr>
      </p:sp>
      <p:sp>
        <p:nvSpPr>
          <p:cNvPr id="23" name="Shape 17"/>
          <p:cNvSpPr/>
          <p:nvPr/>
        </p:nvSpPr>
        <p:spPr>
          <a:xfrm>
            <a:off x="2790825" y="4813459"/>
            <a:ext cx="502325" cy="733306"/>
          </a:xfrm>
          <a:prstGeom prst="roundRect">
            <a:avLst>
              <a:gd name="adj" fmla="val 110"/>
            </a:avLst>
          </a:prstGeom>
          <a:solidFill>
            <a:srgbClr val="F2EEEE"/>
          </a:solidFill>
          <a:ln/>
        </p:spPr>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7749" y="5085874"/>
            <a:ext cx="188357" cy="188357"/>
          </a:xfrm>
          <a:prstGeom prst="rect">
            <a:avLst/>
          </a:prstGeom>
        </p:spPr>
      </p:pic>
      <p:sp>
        <p:nvSpPr>
          <p:cNvPr id="25" name="Text 18"/>
          <p:cNvSpPr/>
          <p:nvPr/>
        </p:nvSpPr>
        <p:spPr>
          <a:xfrm>
            <a:off x="3418642" y="4938951"/>
            <a:ext cx="164853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Position Limits</a:t>
            </a:r>
            <a:endParaRPr lang="en-US" sz="1250" dirty="0"/>
          </a:p>
        </p:txBody>
      </p:sp>
      <p:sp>
        <p:nvSpPr>
          <p:cNvPr id="26" name="Text 19"/>
          <p:cNvSpPr/>
          <p:nvPr/>
        </p:nvSpPr>
        <p:spPr>
          <a:xfrm>
            <a:off x="3418642" y="5220295"/>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All positions bounded in [-1, 1]: prevents extreme leverage concentration</a:t>
            </a:r>
            <a:endParaRPr lang="en-US" sz="950">
              <a:latin typeface="DM Sans"/>
            </a:endParaRPr>
          </a:p>
        </p:txBody>
      </p:sp>
      <p:sp>
        <p:nvSpPr>
          <p:cNvPr id="27" name="Shape 20"/>
          <p:cNvSpPr/>
          <p:nvPr/>
        </p:nvSpPr>
        <p:spPr>
          <a:xfrm>
            <a:off x="2775585" y="5687497"/>
            <a:ext cx="9079230" cy="763786"/>
          </a:xfrm>
          <a:prstGeom prst="roundRect">
            <a:avLst>
              <a:gd name="adj" fmla="val 2467"/>
            </a:avLst>
          </a:prstGeom>
          <a:solidFill>
            <a:srgbClr val="FFFFFF"/>
          </a:solidFill>
          <a:ln w="15240">
            <a:solidFill>
              <a:srgbClr val="D8D4D4"/>
            </a:solidFill>
            <a:prstDash val="solid"/>
          </a:ln>
        </p:spPr>
      </p:sp>
      <p:sp>
        <p:nvSpPr>
          <p:cNvPr id="28" name="Shape 21"/>
          <p:cNvSpPr/>
          <p:nvPr/>
        </p:nvSpPr>
        <p:spPr>
          <a:xfrm>
            <a:off x="2790825" y="5702737"/>
            <a:ext cx="502325" cy="733306"/>
          </a:xfrm>
          <a:prstGeom prst="roundRect">
            <a:avLst>
              <a:gd name="adj" fmla="val 110"/>
            </a:avLst>
          </a:prstGeom>
          <a:solidFill>
            <a:srgbClr val="F2EEEE"/>
          </a:solidFill>
          <a:ln/>
        </p:spPr>
      </p:sp>
      <p:pic>
        <p:nvPicPr>
          <p:cNvPr id="2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47749" y="5975152"/>
            <a:ext cx="188357" cy="188357"/>
          </a:xfrm>
          <a:prstGeom prst="rect">
            <a:avLst/>
          </a:prstGeom>
        </p:spPr>
      </p:pic>
      <p:sp>
        <p:nvSpPr>
          <p:cNvPr id="30" name="Text 22"/>
          <p:cNvSpPr/>
          <p:nvPr/>
        </p:nvSpPr>
        <p:spPr>
          <a:xfrm>
            <a:off x="3418642" y="5828228"/>
            <a:ext cx="164853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Cost Reality</a:t>
            </a:r>
            <a:endParaRPr lang="en-US" sz="1250" dirty="0"/>
          </a:p>
        </p:txBody>
      </p:sp>
      <p:sp>
        <p:nvSpPr>
          <p:cNvPr id="31" name="Text 23"/>
          <p:cNvSpPr/>
          <p:nvPr/>
        </p:nvSpPr>
        <p:spPr>
          <a:xfrm>
            <a:off x="3418642" y="6109573"/>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Transaction costs applied externally by evaluator: no optimistic assumptions</a:t>
            </a:r>
            <a:endParaRPr lang="en-US" sz="950">
              <a:latin typeface="DM Sans"/>
            </a:endParaRPr>
          </a:p>
        </p:txBody>
      </p:sp>
      <p:sp>
        <p:nvSpPr>
          <p:cNvPr id="32" name="Shape 24"/>
          <p:cNvSpPr/>
          <p:nvPr/>
        </p:nvSpPr>
        <p:spPr>
          <a:xfrm>
            <a:off x="2775585" y="6576774"/>
            <a:ext cx="9079230" cy="763786"/>
          </a:xfrm>
          <a:prstGeom prst="roundRect">
            <a:avLst>
              <a:gd name="adj" fmla="val 2467"/>
            </a:avLst>
          </a:prstGeom>
          <a:solidFill>
            <a:srgbClr val="FFFFFF"/>
          </a:solidFill>
          <a:ln w="15240">
            <a:solidFill>
              <a:srgbClr val="D8D4D4"/>
            </a:solidFill>
            <a:prstDash val="solid"/>
          </a:ln>
        </p:spPr>
      </p:sp>
      <p:sp>
        <p:nvSpPr>
          <p:cNvPr id="33" name="Shape 25"/>
          <p:cNvSpPr/>
          <p:nvPr/>
        </p:nvSpPr>
        <p:spPr>
          <a:xfrm>
            <a:off x="2790825" y="6592014"/>
            <a:ext cx="502325" cy="733306"/>
          </a:xfrm>
          <a:prstGeom prst="roundRect">
            <a:avLst>
              <a:gd name="adj" fmla="val 110"/>
            </a:avLst>
          </a:prstGeom>
          <a:solidFill>
            <a:srgbClr val="F2EEEE"/>
          </a:solidFill>
          <a:ln/>
        </p:spPr>
      </p:sp>
      <p:pic>
        <p:nvPicPr>
          <p:cNvPr id="34"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47749" y="6864429"/>
            <a:ext cx="188357" cy="188357"/>
          </a:xfrm>
          <a:prstGeom prst="rect">
            <a:avLst/>
          </a:prstGeom>
        </p:spPr>
      </p:pic>
      <p:sp>
        <p:nvSpPr>
          <p:cNvPr id="35" name="Text 26"/>
          <p:cNvSpPr/>
          <p:nvPr/>
        </p:nvSpPr>
        <p:spPr>
          <a:xfrm>
            <a:off x="3418642" y="6717506"/>
            <a:ext cx="1648539" cy="206097"/>
          </a:xfrm>
          <a:prstGeom prst="rect">
            <a:avLst/>
          </a:prstGeom>
          <a:noFill/>
          <a:ln/>
        </p:spPr>
        <p:txBody>
          <a:bodyPr wrap="none" lIns="0" tIns="0" rIns="0" bIns="0" rtlCol="0" anchor="t"/>
          <a:lstStyle/>
          <a:p>
            <a:pPr marL="0" indent="0" algn="l">
              <a:lnSpc>
                <a:spcPts val="1600"/>
              </a:lnSpc>
              <a:buNone/>
            </a:pPr>
            <a:r>
              <a:rPr lang="en-US" sz="1250" dirty="0">
                <a:solidFill>
                  <a:srgbClr val="383838"/>
                </a:solidFill>
                <a:latin typeface="PT Serif" pitchFamily="34" charset="0"/>
                <a:ea typeface="PT Serif" pitchFamily="34" charset="-122"/>
                <a:cs typeface="PT Serif" pitchFamily="34" charset="-120"/>
              </a:rPr>
              <a:t>Output Format</a:t>
            </a:r>
            <a:endParaRPr lang="en-US" sz="1250" dirty="0"/>
          </a:p>
        </p:txBody>
      </p:sp>
      <p:sp>
        <p:nvSpPr>
          <p:cNvPr id="36" name="Text 27"/>
          <p:cNvSpPr/>
          <p:nvPr/>
        </p:nvSpPr>
        <p:spPr>
          <a:xfrm>
            <a:off x="3418642" y="6998851"/>
            <a:ext cx="8295442" cy="200978"/>
          </a:xfrm>
          <a:prstGeom prst="rect">
            <a:avLst/>
          </a:prstGeom>
          <a:noFill/>
          <a:ln/>
        </p:spPr>
        <p:txBody>
          <a:bodyPr wrap="none" lIns="0" tIns="0" rIns="0" bIns="0" rtlCol="0" anchor="t"/>
          <a:lstStyle/>
          <a:p>
            <a:pPr>
              <a:lnSpc>
                <a:spcPts val="1550"/>
              </a:lnSpc>
            </a:pPr>
            <a:r>
              <a:rPr lang="en-US" sz="950">
                <a:solidFill>
                  <a:srgbClr val="383838"/>
                </a:solidFill>
                <a:latin typeface="DM Sans"/>
                <a:ea typeface="DM Sans" pitchFamily="34" charset="-122"/>
                <a:cs typeface="DM Sans" pitchFamily="34" charset="-120"/>
              </a:rPr>
              <a:t>UTC timestamp, currency pair, position size, realized </a:t>
            </a:r>
            <a:r>
              <a:rPr lang="en-US" sz="950" err="1">
                <a:solidFill>
                  <a:srgbClr val="383838"/>
                </a:solidFill>
                <a:latin typeface="DM Sans"/>
                <a:ea typeface="DM Sans" pitchFamily="34" charset="-122"/>
                <a:cs typeface="DM Sans" pitchFamily="34" charset="-120"/>
              </a:rPr>
              <a:t>PnL</a:t>
            </a:r>
            <a:r>
              <a:rPr lang="en-US" sz="950">
                <a:solidFill>
                  <a:srgbClr val="383838"/>
                </a:solidFill>
                <a:latin typeface="DM Sans"/>
                <a:ea typeface="DM Sans" pitchFamily="34" charset="-122"/>
                <a:cs typeface="DM Sans" pitchFamily="34" charset="-120"/>
              </a:rPr>
              <a:t>: complete transparency required</a:t>
            </a:r>
            <a:endParaRPr lang="en-US" sz="950">
              <a:latin typeface="DM Sans"/>
            </a:endParaRPr>
          </a:p>
        </p:txBody>
      </p:sp>
      <p:sp>
        <p:nvSpPr>
          <p:cNvPr id="37" name="Text 28"/>
          <p:cNvSpPr/>
          <p:nvPr/>
        </p:nvSpPr>
        <p:spPr>
          <a:xfrm>
            <a:off x="2775585" y="7481768"/>
            <a:ext cx="9079230" cy="401955"/>
          </a:xfrm>
          <a:prstGeom prst="rect">
            <a:avLst/>
          </a:prstGeom>
          <a:noFill/>
          <a:ln/>
        </p:spPr>
        <p:txBody>
          <a:bodyPr wrap="square" lIns="0" tIns="0" rIns="0" bIns="0" rtlCol="0" anchor="t"/>
          <a:lstStyle/>
          <a:p>
            <a:pPr marL="0" indent="0" algn="l">
              <a:lnSpc>
                <a:spcPts val="1550"/>
              </a:lnSpc>
              <a:buNone/>
            </a:pPr>
            <a:r>
              <a:rPr lang="en-US" sz="950" dirty="0">
                <a:solidFill>
                  <a:srgbClr val="383838"/>
                </a:solidFill>
                <a:latin typeface="DM Sans" pitchFamily="34" charset="0"/>
                <a:ea typeface="DM Sans" pitchFamily="34" charset="-122"/>
                <a:cs typeface="DM Sans" pitchFamily="34" charset="-120"/>
              </a:rPr>
              <a:t>This rigorous framework fundamentally reframed the challenge from </a:t>
            </a:r>
            <a:r>
              <a:rPr lang="en-US" sz="950" i="1" dirty="0">
                <a:solidFill>
                  <a:srgbClr val="383838"/>
                </a:solidFill>
                <a:latin typeface="DM Sans" pitchFamily="34" charset="0"/>
                <a:ea typeface="DM Sans" pitchFamily="34" charset="-122"/>
                <a:cs typeface="DM Sans" pitchFamily="34" charset="-120"/>
              </a:rPr>
              <a:t>finding signals in data</a:t>
            </a:r>
            <a:r>
              <a:rPr lang="en-US" sz="950" dirty="0">
                <a:solidFill>
                  <a:srgbClr val="383838"/>
                </a:solidFill>
                <a:latin typeface="DM Sans" pitchFamily="34" charset="0"/>
                <a:ea typeface="DM Sans" pitchFamily="34" charset="-122"/>
                <a:cs typeface="DM Sans" pitchFamily="34" charset="-120"/>
              </a:rPr>
              <a:t> to </a:t>
            </a:r>
            <a:r>
              <a:rPr lang="en-US" sz="950" b="1" dirty="0">
                <a:solidFill>
                  <a:srgbClr val="383838"/>
                </a:solidFill>
                <a:latin typeface="DM Sans" pitchFamily="34" charset="0"/>
                <a:ea typeface="DM Sans" pitchFamily="34" charset="-122"/>
                <a:cs typeface="DM Sans" pitchFamily="34" charset="-120"/>
              </a:rPr>
              <a:t>building robust systems that survive the unforgiving reality of live trading</a:t>
            </a:r>
            <a:r>
              <a:rPr lang="en-US" sz="950" dirty="0">
                <a:solidFill>
                  <a:srgbClr val="383838"/>
                </a:solidFill>
                <a:latin typeface="DM Sans" pitchFamily="34" charset="0"/>
                <a:ea typeface="DM Sans" pitchFamily="34" charset="-122"/>
                <a:cs typeface="DM Sans" pitchFamily="34" charset="-120"/>
              </a:rPr>
              <a:t>.</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66188" y="156809"/>
            <a:ext cx="7320113" cy="499467"/>
          </a:xfrm>
          <a:prstGeom prst="rect">
            <a:avLst/>
          </a:prstGeom>
          <a:noFill/>
          <a:ln/>
        </p:spPr>
        <p:txBody>
          <a:bodyPr wrap="none" lIns="0" tIns="0" rIns="0" bIns="0" rtlCol="0" anchor="t"/>
          <a:lstStyle/>
          <a:p>
            <a:pPr marL="0" indent="0" algn="just">
              <a:lnSpc>
                <a:spcPts val="3900"/>
              </a:lnSpc>
              <a:buNone/>
            </a:pPr>
            <a:r>
              <a:rPr lang="en-US" sz="3050" dirty="0">
                <a:solidFill>
                  <a:srgbClr val="020202"/>
                </a:solidFill>
                <a:latin typeface="PT Serif" pitchFamily="34" charset="0"/>
                <a:ea typeface="PT Serif" pitchFamily="34" charset="-122"/>
                <a:cs typeface="PT Serif" pitchFamily="34" charset="-120"/>
              </a:rPr>
              <a:t>The Classical Mean Reversion Assumption</a:t>
            </a:r>
            <a:endParaRPr lang="en-US" sz="3050" dirty="0"/>
          </a:p>
        </p:txBody>
      </p:sp>
      <p:sp>
        <p:nvSpPr>
          <p:cNvPr id="3" name="Shape 1"/>
          <p:cNvSpPr/>
          <p:nvPr/>
        </p:nvSpPr>
        <p:spPr>
          <a:xfrm>
            <a:off x="166188" y="724022"/>
            <a:ext cx="1926590" cy="373499"/>
          </a:xfrm>
          <a:prstGeom prst="roundRect">
            <a:avLst>
              <a:gd name="adj" fmla="val 6064"/>
            </a:avLst>
          </a:prstGeom>
          <a:noFill/>
          <a:ln w="7620">
            <a:solidFill>
              <a:srgbClr val="E04F00"/>
            </a:solidFill>
            <a:prstDash val="solid"/>
          </a:ln>
        </p:spPr>
      </p:sp>
      <p:sp>
        <p:nvSpPr>
          <p:cNvPr id="4" name="Text 2"/>
          <p:cNvSpPr/>
          <p:nvPr/>
        </p:nvSpPr>
        <p:spPr>
          <a:xfrm>
            <a:off x="265129" y="777244"/>
            <a:ext cx="1757799" cy="303252"/>
          </a:xfrm>
          <a:prstGeom prst="rect">
            <a:avLst/>
          </a:prstGeom>
          <a:noFill/>
          <a:ln/>
        </p:spPr>
        <p:txBody>
          <a:bodyPr wrap="none" lIns="0" tIns="0" rIns="0" bIns="0" rtlCol="0" anchor="t"/>
          <a:lstStyle/>
          <a:p>
            <a:pPr marL="0" indent="0" algn="just">
              <a:lnSpc>
                <a:spcPts val="1500"/>
              </a:lnSpc>
              <a:buNone/>
            </a:pPr>
            <a:r>
              <a:rPr lang="en-US" sz="1400" b="1" dirty="0">
                <a:solidFill>
                  <a:srgbClr val="E04F00"/>
                </a:solidFill>
                <a:latin typeface="DM Sans" pitchFamily="34" charset="0"/>
                <a:ea typeface="DM Sans" pitchFamily="34" charset="-122"/>
                <a:cs typeface="DM Sans" pitchFamily="34" charset="-120"/>
              </a:rPr>
              <a:t>INITIAL HYPOTHESIS</a:t>
            </a:r>
            <a:endParaRPr lang="en-US" sz="1400" b="1" dirty="0"/>
          </a:p>
        </p:txBody>
      </p:sp>
      <p:sp>
        <p:nvSpPr>
          <p:cNvPr id="5" name="Text 3"/>
          <p:cNvSpPr/>
          <p:nvPr/>
        </p:nvSpPr>
        <p:spPr>
          <a:xfrm>
            <a:off x="180366" y="1119876"/>
            <a:ext cx="2794726" cy="2354578"/>
          </a:xfrm>
          <a:prstGeom prst="rect">
            <a:avLst/>
          </a:prstGeom>
          <a:noFill/>
          <a:ln/>
        </p:spPr>
        <p:txBody>
          <a:bodyPr wrap="squar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We began our investigation with the standard FX statistical arbitrage hypothesis that has dominated academic literature for decades: after removing the common FX factor that drives correlated movements across currency pairs, residual mispricings should exhibit mean-reverting behavior and eventually return to equilibrium.</a:t>
            </a:r>
            <a:endParaRPr lang="en-US" sz="1150" dirty="0"/>
          </a:p>
        </p:txBody>
      </p:sp>
      <p:sp>
        <p:nvSpPr>
          <p:cNvPr id="6" name="Text 4"/>
          <p:cNvSpPr/>
          <p:nvPr/>
        </p:nvSpPr>
        <p:spPr>
          <a:xfrm>
            <a:off x="3191222" y="1119876"/>
            <a:ext cx="2854315" cy="2057874"/>
          </a:xfrm>
          <a:prstGeom prst="rect">
            <a:avLst/>
          </a:prstGeom>
          <a:noFill/>
          <a:ln/>
        </p:spPr>
        <p:txBody>
          <a:bodyPr wrap="squar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This intuition is deeply embedded in quantitative finance theory. The logic suggests that when two historically correlated assets diverge beyond normal bounds, market forces (arbitrageurs, hedgers, and algorithmic traders) should push them back together, creating profitable opportunities for those who bet on convergence.</a:t>
            </a:r>
            <a:endParaRPr lang="en-US" sz="1150" dirty="0"/>
          </a:p>
        </p:txBody>
      </p:sp>
      <p:sp>
        <p:nvSpPr>
          <p:cNvPr id="7" name="Text 5"/>
          <p:cNvSpPr/>
          <p:nvPr/>
        </p:nvSpPr>
        <p:spPr>
          <a:xfrm>
            <a:off x="7892515" y="158693"/>
            <a:ext cx="5934919" cy="171376"/>
          </a:xfrm>
          <a:prstGeom prst="rect">
            <a:avLst/>
          </a:prstGeom>
          <a:noFill/>
          <a:ln/>
        </p:spPr>
        <p:txBody>
          <a:bodyPr wrap="none" lIns="0" tIns="0" rIns="0" bIns="0" rtlCol="0" anchor="t"/>
          <a:lstStyle/>
          <a:p>
            <a:pPr marL="0" indent="0" algn="just">
              <a:lnSpc>
                <a:spcPts val="1900"/>
              </a:lnSpc>
              <a:buNone/>
            </a:pPr>
            <a:r>
              <a:rPr lang="en-US" sz="1150" b="1" dirty="0">
                <a:solidFill>
                  <a:srgbClr val="383838"/>
                </a:solidFill>
                <a:latin typeface="DM Sans" pitchFamily="34" charset="0"/>
                <a:ea typeface="DM Sans" pitchFamily="34" charset="-122"/>
                <a:cs typeface="DM Sans" pitchFamily="34" charset="-120"/>
              </a:rPr>
              <a:t>We tested this hypothesis directly on 5-second granularity data across 14 major FX pairs.</a:t>
            </a:r>
            <a:endParaRPr lang="en-US" sz="1150" dirty="0"/>
          </a:p>
        </p:txBody>
      </p:sp>
      <p:sp>
        <p:nvSpPr>
          <p:cNvPr id="8" name="Text 6"/>
          <p:cNvSpPr/>
          <p:nvPr/>
        </p:nvSpPr>
        <p:spPr>
          <a:xfrm>
            <a:off x="373054" y="4605339"/>
            <a:ext cx="3516987" cy="299680"/>
          </a:xfrm>
          <a:prstGeom prst="rect">
            <a:avLst/>
          </a:prstGeom>
          <a:noFill/>
          <a:ln/>
        </p:spPr>
        <p:txBody>
          <a:bodyPr wrap="none" lIns="0" tIns="0" rIns="0" bIns="0" rtlCol="0" anchor="t"/>
          <a:lstStyle/>
          <a:p>
            <a:pPr marL="0" indent="0" algn="just">
              <a:lnSpc>
                <a:spcPts val="2350"/>
              </a:lnSpc>
              <a:buNone/>
            </a:pPr>
            <a:r>
              <a:rPr lang="en-US" sz="1850" dirty="0">
                <a:solidFill>
                  <a:srgbClr val="020202"/>
                </a:solidFill>
                <a:latin typeface="PT Serif" pitchFamily="34" charset="0"/>
                <a:ea typeface="PT Serif" pitchFamily="34" charset="-122"/>
                <a:cs typeface="PT Serif" pitchFamily="34" charset="-120"/>
              </a:rPr>
              <a:t>Mean-Reversion Strategy Results</a:t>
            </a:r>
            <a:endParaRPr lang="en-US" sz="1850" dirty="0"/>
          </a:p>
        </p:txBody>
      </p:sp>
      <p:sp>
        <p:nvSpPr>
          <p:cNvPr id="9" name="Shape 7"/>
          <p:cNvSpPr/>
          <p:nvPr/>
        </p:nvSpPr>
        <p:spPr>
          <a:xfrm>
            <a:off x="373054" y="5076231"/>
            <a:ext cx="5315903" cy="3103959"/>
          </a:xfrm>
          <a:prstGeom prst="roundRect">
            <a:avLst>
              <a:gd name="adj" fmla="val 736"/>
            </a:avLst>
          </a:prstGeom>
          <a:noFill/>
          <a:ln w="7620">
            <a:solidFill>
              <a:srgbClr val="000000">
                <a:alpha val="8000"/>
              </a:srgbClr>
            </a:solidFill>
            <a:prstDash val="solid"/>
          </a:ln>
        </p:spPr>
      </p:sp>
      <p:sp>
        <p:nvSpPr>
          <p:cNvPr id="10" name="Shape 8"/>
          <p:cNvSpPr/>
          <p:nvPr/>
        </p:nvSpPr>
        <p:spPr>
          <a:xfrm>
            <a:off x="380674" y="5083851"/>
            <a:ext cx="5300663" cy="441246"/>
          </a:xfrm>
          <a:prstGeom prst="rect">
            <a:avLst/>
          </a:prstGeom>
          <a:solidFill>
            <a:srgbClr val="FFFFFF">
              <a:alpha val="4000"/>
            </a:srgbClr>
          </a:solidFill>
          <a:ln/>
        </p:spPr>
      </p:sp>
      <p:sp>
        <p:nvSpPr>
          <p:cNvPr id="11" name="Text 9"/>
          <p:cNvSpPr/>
          <p:nvPr/>
        </p:nvSpPr>
        <p:spPr>
          <a:xfrm>
            <a:off x="532836" y="5182792"/>
            <a:ext cx="2342197" cy="243364"/>
          </a:xfrm>
          <a:prstGeom prst="rect">
            <a:avLst/>
          </a:prstGeom>
          <a:noFill/>
          <a:ln/>
        </p:spPr>
        <p:txBody>
          <a:bodyPr wrap="none" lIns="0" tIns="0" rIns="0" bIns="0" rtlCol="0" anchor="t"/>
          <a:lstStyle/>
          <a:p>
            <a:pPr marL="0" indent="0" algn="just">
              <a:lnSpc>
                <a:spcPts val="1900"/>
              </a:lnSpc>
              <a:buNone/>
            </a:pPr>
            <a:r>
              <a:rPr lang="en-US" sz="1150" b="1" dirty="0">
                <a:solidFill>
                  <a:srgbClr val="383838"/>
                </a:solidFill>
                <a:latin typeface="DM Sans" pitchFamily="34" charset="0"/>
                <a:ea typeface="DM Sans" pitchFamily="34" charset="-122"/>
                <a:cs typeface="DM Sans" pitchFamily="34" charset="-120"/>
              </a:rPr>
              <a:t>Metric</a:t>
            </a:r>
            <a:endParaRPr lang="en-US" sz="1150" dirty="0"/>
          </a:p>
        </p:txBody>
      </p:sp>
      <p:sp>
        <p:nvSpPr>
          <p:cNvPr id="12" name="Text 10"/>
          <p:cNvSpPr/>
          <p:nvPr/>
        </p:nvSpPr>
        <p:spPr>
          <a:xfrm>
            <a:off x="3186977" y="5182792"/>
            <a:ext cx="2342197" cy="243364"/>
          </a:xfrm>
          <a:prstGeom prst="rect">
            <a:avLst/>
          </a:prstGeom>
          <a:noFill/>
          <a:ln/>
        </p:spPr>
        <p:txBody>
          <a:bodyPr wrap="none" lIns="0" tIns="0" rIns="0" bIns="0" rtlCol="0" anchor="t"/>
          <a:lstStyle/>
          <a:p>
            <a:pPr marL="0" indent="0" algn="just">
              <a:lnSpc>
                <a:spcPts val="1900"/>
              </a:lnSpc>
              <a:buNone/>
            </a:pPr>
            <a:r>
              <a:rPr lang="en-US" sz="1150" b="1" dirty="0">
                <a:solidFill>
                  <a:srgbClr val="383838"/>
                </a:solidFill>
                <a:latin typeface="DM Sans" pitchFamily="34" charset="0"/>
                <a:ea typeface="DM Sans" pitchFamily="34" charset="-122"/>
                <a:cs typeface="DM Sans" pitchFamily="34" charset="-120"/>
              </a:rPr>
              <a:t>Value</a:t>
            </a:r>
            <a:endParaRPr lang="en-US" sz="1150" dirty="0"/>
          </a:p>
        </p:txBody>
      </p:sp>
      <p:sp>
        <p:nvSpPr>
          <p:cNvPr id="13" name="Shape 11"/>
          <p:cNvSpPr/>
          <p:nvPr/>
        </p:nvSpPr>
        <p:spPr>
          <a:xfrm>
            <a:off x="380674" y="5525096"/>
            <a:ext cx="5300663" cy="441246"/>
          </a:xfrm>
          <a:prstGeom prst="rect">
            <a:avLst/>
          </a:prstGeom>
          <a:solidFill>
            <a:srgbClr val="000000">
              <a:alpha val="4000"/>
            </a:srgbClr>
          </a:solidFill>
          <a:ln/>
        </p:spPr>
      </p:sp>
      <p:sp>
        <p:nvSpPr>
          <p:cNvPr id="14" name="Text 12"/>
          <p:cNvSpPr/>
          <p:nvPr/>
        </p:nvSpPr>
        <p:spPr>
          <a:xfrm>
            <a:off x="532836" y="5624037"/>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Total Return</a:t>
            </a:r>
            <a:endParaRPr lang="en-US" sz="1150" dirty="0"/>
          </a:p>
        </p:txBody>
      </p:sp>
      <p:sp>
        <p:nvSpPr>
          <p:cNvPr id="15" name="Text 13"/>
          <p:cNvSpPr/>
          <p:nvPr/>
        </p:nvSpPr>
        <p:spPr>
          <a:xfrm>
            <a:off x="3186977" y="5624037"/>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E04F00"/>
                </a:solidFill>
                <a:latin typeface="DM Sans" pitchFamily="34" charset="0"/>
                <a:ea typeface="DM Sans" pitchFamily="34" charset="-122"/>
                <a:cs typeface="DM Sans" pitchFamily="34" charset="-120"/>
              </a:rPr>
              <a:t>−317%</a:t>
            </a:r>
            <a:endParaRPr lang="en-US" sz="1150" dirty="0"/>
          </a:p>
        </p:txBody>
      </p:sp>
      <p:sp>
        <p:nvSpPr>
          <p:cNvPr id="16" name="Shape 14"/>
          <p:cNvSpPr/>
          <p:nvPr/>
        </p:nvSpPr>
        <p:spPr>
          <a:xfrm>
            <a:off x="380674" y="5966342"/>
            <a:ext cx="5300663" cy="441246"/>
          </a:xfrm>
          <a:prstGeom prst="rect">
            <a:avLst/>
          </a:prstGeom>
          <a:solidFill>
            <a:srgbClr val="FFFFFF">
              <a:alpha val="4000"/>
            </a:srgbClr>
          </a:solidFill>
          <a:ln/>
        </p:spPr>
      </p:sp>
      <p:sp>
        <p:nvSpPr>
          <p:cNvPr id="17" name="Text 15"/>
          <p:cNvSpPr/>
          <p:nvPr/>
        </p:nvSpPr>
        <p:spPr>
          <a:xfrm>
            <a:off x="532836" y="6065283"/>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Daily Sharpe Ratio</a:t>
            </a:r>
            <a:endParaRPr lang="en-US" sz="1150" dirty="0"/>
          </a:p>
        </p:txBody>
      </p:sp>
      <p:sp>
        <p:nvSpPr>
          <p:cNvPr id="18" name="Text 16"/>
          <p:cNvSpPr/>
          <p:nvPr/>
        </p:nvSpPr>
        <p:spPr>
          <a:xfrm>
            <a:off x="3186977" y="6065283"/>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−5.99</a:t>
            </a:r>
            <a:endParaRPr lang="en-US" sz="1150" dirty="0"/>
          </a:p>
        </p:txBody>
      </p:sp>
      <p:sp>
        <p:nvSpPr>
          <p:cNvPr id="19" name="Shape 17"/>
          <p:cNvSpPr/>
          <p:nvPr/>
        </p:nvSpPr>
        <p:spPr>
          <a:xfrm>
            <a:off x="380674" y="6407588"/>
            <a:ext cx="5300663" cy="441246"/>
          </a:xfrm>
          <a:prstGeom prst="rect">
            <a:avLst/>
          </a:prstGeom>
          <a:solidFill>
            <a:srgbClr val="000000">
              <a:alpha val="4000"/>
            </a:srgbClr>
          </a:solidFill>
          <a:ln/>
        </p:spPr>
      </p:sp>
      <p:sp>
        <p:nvSpPr>
          <p:cNvPr id="20" name="Text 18"/>
          <p:cNvSpPr/>
          <p:nvPr/>
        </p:nvSpPr>
        <p:spPr>
          <a:xfrm>
            <a:off x="532836" y="6506529"/>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Daily Sortino Ratio</a:t>
            </a:r>
            <a:endParaRPr lang="en-US" sz="1150" dirty="0"/>
          </a:p>
        </p:txBody>
      </p:sp>
      <p:sp>
        <p:nvSpPr>
          <p:cNvPr id="21" name="Text 19"/>
          <p:cNvSpPr/>
          <p:nvPr/>
        </p:nvSpPr>
        <p:spPr>
          <a:xfrm>
            <a:off x="3186977" y="6506529"/>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−7.63</a:t>
            </a:r>
            <a:endParaRPr lang="en-US" sz="1150" dirty="0"/>
          </a:p>
        </p:txBody>
      </p:sp>
      <p:sp>
        <p:nvSpPr>
          <p:cNvPr id="22" name="Shape 20"/>
          <p:cNvSpPr/>
          <p:nvPr/>
        </p:nvSpPr>
        <p:spPr>
          <a:xfrm>
            <a:off x="380674" y="6848833"/>
            <a:ext cx="5300663" cy="441246"/>
          </a:xfrm>
          <a:prstGeom prst="rect">
            <a:avLst/>
          </a:prstGeom>
          <a:solidFill>
            <a:srgbClr val="FFFFFF">
              <a:alpha val="4000"/>
            </a:srgbClr>
          </a:solidFill>
          <a:ln/>
        </p:spPr>
      </p:sp>
      <p:sp>
        <p:nvSpPr>
          <p:cNvPr id="23" name="Text 21"/>
          <p:cNvSpPr/>
          <p:nvPr/>
        </p:nvSpPr>
        <p:spPr>
          <a:xfrm>
            <a:off x="532836" y="6947774"/>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Maximum Drawdown</a:t>
            </a:r>
            <a:endParaRPr lang="en-US" sz="1150" dirty="0"/>
          </a:p>
        </p:txBody>
      </p:sp>
      <p:sp>
        <p:nvSpPr>
          <p:cNvPr id="24" name="Text 22"/>
          <p:cNvSpPr/>
          <p:nvPr/>
        </p:nvSpPr>
        <p:spPr>
          <a:xfrm>
            <a:off x="3186977" y="6947774"/>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−325%</a:t>
            </a:r>
            <a:endParaRPr lang="en-US" sz="1150" dirty="0"/>
          </a:p>
        </p:txBody>
      </p:sp>
      <p:sp>
        <p:nvSpPr>
          <p:cNvPr id="25" name="Shape 23"/>
          <p:cNvSpPr/>
          <p:nvPr/>
        </p:nvSpPr>
        <p:spPr>
          <a:xfrm>
            <a:off x="380674" y="7290079"/>
            <a:ext cx="5300663" cy="441246"/>
          </a:xfrm>
          <a:prstGeom prst="rect">
            <a:avLst/>
          </a:prstGeom>
          <a:solidFill>
            <a:srgbClr val="000000">
              <a:alpha val="4000"/>
            </a:srgbClr>
          </a:solidFill>
          <a:ln/>
        </p:spPr>
      </p:sp>
      <p:sp>
        <p:nvSpPr>
          <p:cNvPr id="26" name="Text 24"/>
          <p:cNvSpPr/>
          <p:nvPr/>
        </p:nvSpPr>
        <p:spPr>
          <a:xfrm>
            <a:off x="532836" y="7389020"/>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Positive Years</a:t>
            </a:r>
            <a:endParaRPr lang="en-US" sz="1150" dirty="0"/>
          </a:p>
        </p:txBody>
      </p:sp>
      <p:sp>
        <p:nvSpPr>
          <p:cNvPr id="27" name="Text 25"/>
          <p:cNvSpPr/>
          <p:nvPr/>
        </p:nvSpPr>
        <p:spPr>
          <a:xfrm>
            <a:off x="3186977" y="7389020"/>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2 / 14</a:t>
            </a:r>
            <a:endParaRPr lang="en-US" sz="1150" dirty="0"/>
          </a:p>
        </p:txBody>
      </p:sp>
      <p:sp>
        <p:nvSpPr>
          <p:cNvPr id="28" name="Shape 26"/>
          <p:cNvSpPr/>
          <p:nvPr/>
        </p:nvSpPr>
        <p:spPr>
          <a:xfrm>
            <a:off x="380674" y="7731325"/>
            <a:ext cx="5300663" cy="441246"/>
          </a:xfrm>
          <a:prstGeom prst="rect">
            <a:avLst/>
          </a:prstGeom>
          <a:solidFill>
            <a:srgbClr val="FFFFFF">
              <a:alpha val="4000"/>
            </a:srgbClr>
          </a:solidFill>
          <a:ln/>
        </p:spPr>
      </p:sp>
      <p:sp>
        <p:nvSpPr>
          <p:cNvPr id="29" name="Text 27"/>
          <p:cNvSpPr/>
          <p:nvPr/>
        </p:nvSpPr>
        <p:spPr>
          <a:xfrm>
            <a:off x="532836" y="7830266"/>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Positive Months</a:t>
            </a:r>
            <a:endParaRPr lang="en-US" sz="1150" dirty="0"/>
          </a:p>
        </p:txBody>
      </p:sp>
      <p:sp>
        <p:nvSpPr>
          <p:cNvPr id="30" name="Text 28"/>
          <p:cNvSpPr/>
          <p:nvPr/>
        </p:nvSpPr>
        <p:spPr>
          <a:xfrm>
            <a:off x="3186977" y="7830266"/>
            <a:ext cx="2342197" cy="243364"/>
          </a:xfrm>
          <a:prstGeom prst="rect">
            <a:avLst/>
          </a:prstGeom>
          <a:noFill/>
          <a:ln/>
        </p:spPr>
        <p:txBody>
          <a:bodyPr wrap="non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12.2%</a:t>
            </a:r>
            <a:endParaRPr lang="en-US" sz="1150" dirty="0"/>
          </a:p>
        </p:txBody>
      </p:sp>
      <p:sp>
        <p:nvSpPr>
          <p:cNvPr id="31" name="Text 29"/>
          <p:cNvSpPr/>
          <p:nvPr/>
        </p:nvSpPr>
        <p:spPr>
          <a:xfrm>
            <a:off x="348736" y="3503730"/>
            <a:ext cx="2397323" cy="299680"/>
          </a:xfrm>
          <a:prstGeom prst="rect">
            <a:avLst/>
          </a:prstGeom>
          <a:noFill/>
          <a:ln/>
        </p:spPr>
        <p:txBody>
          <a:bodyPr wrap="none" lIns="0" tIns="0" rIns="0" bIns="0" rtlCol="0" anchor="t"/>
          <a:lstStyle/>
          <a:p>
            <a:pPr marL="0" indent="0" algn="just">
              <a:lnSpc>
                <a:spcPts val="2350"/>
              </a:lnSpc>
              <a:buNone/>
            </a:pPr>
            <a:r>
              <a:rPr lang="en-US" sz="1850" dirty="0">
                <a:solidFill>
                  <a:srgbClr val="020202"/>
                </a:solidFill>
                <a:latin typeface="PT Serif" pitchFamily="34" charset="0"/>
                <a:ea typeface="PT Serif" pitchFamily="34" charset="-122"/>
                <a:cs typeface="PT Serif" pitchFamily="34" charset="-120"/>
              </a:rPr>
              <a:t>Critical Insight</a:t>
            </a:r>
            <a:endParaRPr lang="en-US" sz="1850" dirty="0"/>
          </a:p>
        </p:txBody>
      </p:sp>
      <p:sp>
        <p:nvSpPr>
          <p:cNvPr id="32" name="Text 30"/>
          <p:cNvSpPr/>
          <p:nvPr/>
        </p:nvSpPr>
        <p:spPr>
          <a:xfrm>
            <a:off x="590136" y="3888592"/>
            <a:ext cx="5087660" cy="486728"/>
          </a:xfrm>
          <a:prstGeom prst="rect">
            <a:avLst/>
          </a:prstGeom>
          <a:noFill/>
          <a:ln/>
        </p:spPr>
        <p:txBody>
          <a:bodyPr wrap="squar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Mean reversion is not the dominant microstructural force operating at the 5-second horizon in modern FX markets.</a:t>
            </a:r>
            <a:endParaRPr lang="en-US" sz="1150" dirty="0"/>
          </a:p>
        </p:txBody>
      </p:sp>
      <p:sp>
        <p:nvSpPr>
          <p:cNvPr id="33" name="Shape 31"/>
          <p:cNvSpPr/>
          <p:nvPr/>
        </p:nvSpPr>
        <p:spPr>
          <a:xfrm>
            <a:off x="361893" y="3888592"/>
            <a:ext cx="15240" cy="486728"/>
          </a:xfrm>
          <a:prstGeom prst="rect">
            <a:avLst/>
          </a:prstGeom>
          <a:solidFill>
            <a:srgbClr val="E04F00"/>
          </a:solidFill>
          <a:ln/>
        </p:spPr>
      </p:sp>
      <p:sp>
        <p:nvSpPr>
          <p:cNvPr id="34" name="Text 32"/>
          <p:cNvSpPr/>
          <p:nvPr/>
        </p:nvSpPr>
        <p:spPr>
          <a:xfrm>
            <a:off x="7891019" y="721003"/>
            <a:ext cx="5315903" cy="1216819"/>
          </a:xfrm>
          <a:prstGeom prst="rect">
            <a:avLst/>
          </a:prstGeom>
          <a:noFill/>
          <a:ln/>
        </p:spPr>
        <p:txBody>
          <a:bodyPr wrap="square" lIns="0" tIns="0" rIns="0" bIns="0" rtlCol="0" anchor="t"/>
          <a:lstStyle/>
          <a:p>
            <a:pPr marL="0" indent="0" algn="just">
              <a:lnSpc>
                <a:spcPts val="1900"/>
              </a:lnSpc>
              <a:buNone/>
            </a:pPr>
            <a:r>
              <a:rPr lang="en-US" sz="1150" dirty="0">
                <a:solidFill>
                  <a:srgbClr val="383838"/>
                </a:solidFill>
                <a:latin typeface="DM Sans" pitchFamily="34" charset="0"/>
                <a:ea typeface="DM Sans" pitchFamily="34" charset="-122"/>
                <a:cs typeface="DM Sans" pitchFamily="34" charset="-120"/>
              </a:rPr>
              <a:t>The catastrophic performance indicates that the classical assumption fundamentally mischaracterizes high-frequency FX dynamics. Rather than reverting to equilibrium, price movements at this timescale exhibit distinctly different behavior patterns that require a completely revised theoretical framework.</a:t>
            </a:r>
            <a:endParaRPr lang="en-US" sz="1150" dirty="0"/>
          </a:p>
        </p:txBody>
      </p:sp>
      <p:pic>
        <p:nvPicPr>
          <p:cNvPr id="36" name="Picture 35" descr="A diagram of a graph&#10;&#10;AI-generated content may be incorrect.">
            <a:extLst>
              <a:ext uri="{FF2B5EF4-FFF2-40B4-BE49-F238E27FC236}">
                <a16:creationId xmlns:a16="http://schemas.microsoft.com/office/drawing/2014/main" id="{977F1299-DC2E-770F-6409-C3947E83C253}"/>
              </a:ext>
            </a:extLst>
          </p:cNvPr>
          <p:cNvPicPr>
            <a:picLocks noChangeAspect="1"/>
          </p:cNvPicPr>
          <p:nvPr/>
        </p:nvPicPr>
        <p:blipFill>
          <a:blip r:embed="rId3"/>
          <a:stretch>
            <a:fillRect/>
          </a:stretch>
        </p:blipFill>
        <p:spPr>
          <a:xfrm>
            <a:off x="6825692" y="2108841"/>
            <a:ext cx="7656908" cy="3103959"/>
          </a:xfrm>
          <a:prstGeom prst="rect">
            <a:avLst/>
          </a:prstGeom>
        </p:spPr>
      </p:pic>
      <p:pic>
        <p:nvPicPr>
          <p:cNvPr id="38" name="Picture 37" descr="A close-up of a chart&#10;&#10;AI-generated content may be incorrect.">
            <a:extLst>
              <a:ext uri="{FF2B5EF4-FFF2-40B4-BE49-F238E27FC236}">
                <a16:creationId xmlns:a16="http://schemas.microsoft.com/office/drawing/2014/main" id="{563D93D2-434C-2031-1C62-641C44FE81BE}"/>
              </a:ext>
            </a:extLst>
          </p:cNvPr>
          <p:cNvPicPr>
            <a:picLocks noChangeAspect="1"/>
          </p:cNvPicPr>
          <p:nvPr/>
        </p:nvPicPr>
        <p:blipFill>
          <a:blip r:embed="rId4"/>
          <a:stretch>
            <a:fillRect/>
          </a:stretch>
        </p:blipFill>
        <p:spPr>
          <a:xfrm>
            <a:off x="6625420" y="5288800"/>
            <a:ext cx="7858768" cy="2721069"/>
          </a:xfrm>
          <a:prstGeom prst="rect">
            <a:avLst/>
          </a:prstGeom>
        </p:spPr>
      </p:pic>
      <p:sp>
        <p:nvSpPr>
          <p:cNvPr id="37" name="Shape 1">
            <a:extLst>
              <a:ext uri="{FF2B5EF4-FFF2-40B4-BE49-F238E27FC236}">
                <a16:creationId xmlns:a16="http://schemas.microsoft.com/office/drawing/2014/main" id="{03869CAA-4964-DF9F-0035-AD9BD859105A}"/>
              </a:ext>
            </a:extLst>
          </p:cNvPr>
          <p:cNvSpPr/>
          <p:nvPr/>
        </p:nvSpPr>
        <p:spPr>
          <a:xfrm>
            <a:off x="3728442" y="796885"/>
            <a:ext cx="853559" cy="201811"/>
          </a:xfrm>
          <a:prstGeom prst="roundRect">
            <a:avLst>
              <a:gd name="adj" fmla="val 5901"/>
            </a:avLst>
          </a:prstGeom>
          <a:noFill/>
          <a:ln w="7620">
            <a:solidFill>
              <a:srgbClr val="E04F00"/>
            </a:solidFill>
            <a:prstDash val="solid"/>
          </a:ln>
        </p:spPr>
      </p:sp>
      <p:pic>
        <p:nvPicPr>
          <p:cNvPr id="40" name="Image 0" descr="preencoded.png">
            <a:extLst>
              <a:ext uri="{FF2B5EF4-FFF2-40B4-BE49-F238E27FC236}">
                <a16:creationId xmlns:a16="http://schemas.microsoft.com/office/drawing/2014/main" id="{2E8E4113-35DE-8517-2AB6-B8C9841EEC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5593" y="858083"/>
            <a:ext cx="79296" cy="79296"/>
          </a:xfrm>
          <a:prstGeom prst="rect">
            <a:avLst/>
          </a:prstGeom>
        </p:spPr>
      </p:pic>
      <p:sp>
        <p:nvSpPr>
          <p:cNvPr id="42" name="Text 2">
            <a:extLst>
              <a:ext uri="{FF2B5EF4-FFF2-40B4-BE49-F238E27FC236}">
                <a16:creationId xmlns:a16="http://schemas.microsoft.com/office/drawing/2014/main" id="{0C103D7F-081A-4A74-8AE4-D55208283081}"/>
              </a:ext>
            </a:extLst>
          </p:cNvPr>
          <p:cNvSpPr/>
          <p:nvPr/>
        </p:nvSpPr>
        <p:spPr>
          <a:xfrm>
            <a:off x="3914537" y="834271"/>
            <a:ext cx="600313" cy="127040"/>
          </a:xfrm>
          <a:prstGeom prst="rect">
            <a:avLst/>
          </a:prstGeom>
          <a:noFill/>
          <a:ln/>
        </p:spPr>
        <p:txBody>
          <a:bodyPr wrap="none" lIns="0" tIns="0" rIns="0" bIns="0" rtlCol="0" anchor="t"/>
          <a:lstStyle/>
          <a:p>
            <a:pPr marL="0" indent="0" algn="l">
              <a:lnSpc>
                <a:spcPts val="1000"/>
              </a:lnSpc>
              <a:buNone/>
            </a:pPr>
            <a:r>
              <a:rPr lang="en-US" sz="600">
                <a:solidFill>
                  <a:srgbClr val="E04F00"/>
                </a:solidFill>
                <a:latin typeface="DM Sans" pitchFamily="34" charset="0"/>
                <a:ea typeface="DM Sans" pitchFamily="34" charset="-122"/>
                <a:cs typeface="DM Sans" pitchFamily="34" charset="-120"/>
              </a:rPr>
              <a:t>THE COST WALL</a:t>
            </a:r>
            <a:endParaRPr lang="en-US"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93346" y="466249"/>
            <a:ext cx="7455728" cy="582385"/>
          </a:xfrm>
          <a:prstGeom prst="rect">
            <a:avLst/>
          </a:prstGeom>
          <a:noFill/>
          <a:ln/>
        </p:spPr>
        <p:txBody>
          <a:bodyPr wrap="none" lIns="0" tIns="0" rIns="0" bIns="0" rtlCol="0" anchor="t"/>
          <a:lstStyle/>
          <a:p>
            <a:pPr marL="0" indent="0" algn="l">
              <a:lnSpc>
                <a:spcPts val="4350"/>
              </a:lnSpc>
              <a:buNone/>
            </a:pPr>
            <a:r>
              <a:rPr lang="en-US" sz="3500" dirty="0">
                <a:solidFill>
                  <a:srgbClr val="020202"/>
                </a:solidFill>
                <a:latin typeface="PT Serif" pitchFamily="34" charset="0"/>
                <a:ea typeface="PT Serif" pitchFamily="34" charset="-122"/>
                <a:cs typeface="PT Serif" pitchFamily="34" charset="-120"/>
              </a:rPr>
              <a:t>Structural Decomposition via PCA</a:t>
            </a:r>
            <a:endParaRPr lang="en-US" sz="3500" dirty="0"/>
          </a:p>
        </p:txBody>
      </p:sp>
      <p:sp>
        <p:nvSpPr>
          <p:cNvPr id="3" name="Text 1"/>
          <p:cNvSpPr/>
          <p:nvPr/>
        </p:nvSpPr>
        <p:spPr>
          <a:xfrm>
            <a:off x="1186815" y="1090255"/>
            <a:ext cx="3426262" cy="278130"/>
          </a:xfrm>
          <a:prstGeom prst="rect">
            <a:avLst/>
          </a:prstGeom>
          <a:noFill/>
          <a:ln/>
        </p:spPr>
        <p:txBody>
          <a:bodyPr wrap="none" lIns="0" tIns="0" rIns="0" bIns="0" rtlCol="0" anchor="t"/>
          <a:lstStyle/>
          <a:p>
            <a:pPr marL="0" indent="0" algn="l">
              <a:lnSpc>
                <a:spcPts val="2150"/>
              </a:lnSpc>
              <a:buNone/>
            </a:pPr>
            <a:r>
              <a:rPr lang="en-US" sz="1750" dirty="0">
                <a:solidFill>
                  <a:srgbClr val="020202"/>
                </a:solidFill>
                <a:latin typeface="PT Serif" pitchFamily="34" charset="0"/>
                <a:ea typeface="PT Serif" pitchFamily="34" charset="-122"/>
                <a:cs typeface="PT Serif" pitchFamily="34" charset="-120"/>
              </a:rPr>
              <a:t>Removing the Dominant FX Factor</a:t>
            </a:r>
            <a:endParaRPr lang="en-US" sz="1750" dirty="0"/>
          </a:p>
        </p:txBody>
      </p:sp>
      <p:sp>
        <p:nvSpPr>
          <p:cNvPr id="4" name="Text 2"/>
          <p:cNvSpPr/>
          <p:nvPr/>
        </p:nvSpPr>
        <p:spPr>
          <a:xfrm>
            <a:off x="1186815" y="1622703"/>
            <a:ext cx="12256651" cy="813673"/>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Foreign exchange pairs exhibit high correlation structures driven by shared exposure to the US dollar, synchronized responses to macroeconomic shocks, and liquidity transmission across interconnected markets. This common factor creates spurious correlation that obscures true relative value relationships between currency pairs.</a:t>
            </a:r>
            <a:endParaRPr lang="en-US" sz="1300" dirty="0"/>
          </a:p>
        </p:txBody>
      </p:sp>
      <p:sp>
        <p:nvSpPr>
          <p:cNvPr id="5" name="Text 3"/>
          <p:cNvSpPr/>
          <p:nvPr/>
        </p:nvSpPr>
        <p:spPr>
          <a:xfrm>
            <a:off x="1186815" y="2627114"/>
            <a:ext cx="12256651" cy="813673"/>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To isolate genuine pair-specific movements from broad market dynamics, we applied rolling Principal Component Analysis to cross-currency returns with a 60-period lookback window. We then systematically removed the first principal component (PC1), which captures the dominant shared variance across all pairs.</a:t>
            </a:r>
            <a:endParaRPr lang="en-US" sz="1300" dirty="0"/>
          </a:p>
        </p:txBody>
      </p:sp>
      <p:sp>
        <p:nvSpPr>
          <p:cNvPr id="6" name="Text 4"/>
          <p:cNvSpPr/>
          <p:nvPr/>
        </p:nvSpPr>
        <p:spPr>
          <a:xfrm>
            <a:off x="1186815" y="3801070"/>
            <a:ext cx="4449961" cy="333732"/>
          </a:xfrm>
          <a:prstGeom prst="rect">
            <a:avLst/>
          </a:prstGeom>
          <a:noFill/>
          <a:ln/>
        </p:spPr>
        <p:txBody>
          <a:bodyPr wrap="none" lIns="0" tIns="0" rIns="0" bIns="0" rtlCol="0" anchor="t"/>
          <a:lstStyle/>
          <a:p>
            <a:pPr marL="0" indent="0" algn="l">
              <a:lnSpc>
                <a:spcPts val="2600"/>
              </a:lnSpc>
              <a:buNone/>
            </a:pPr>
            <a:r>
              <a:rPr lang="en-US" sz="2100" dirty="0">
                <a:solidFill>
                  <a:srgbClr val="020202"/>
                </a:solidFill>
                <a:latin typeface="PT Serif" pitchFamily="34" charset="0"/>
                <a:ea typeface="PT Serif" pitchFamily="34" charset="-122"/>
                <a:cs typeface="PT Serif" pitchFamily="34" charset="-120"/>
              </a:rPr>
              <a:t>Correlation Structure Transformation</a:t>
            </a:r>
            <a:endParaRPr lang="en-US" sz="2100" dirty="0"/>
          </a:p>
        </p:txBody>
      </p:sp>
      <p:sp>
        <p:nvSpPr>
          <p:cNvPr id="7" name="Shape 5"/>
          <p:cNvSpPr/>
          <p:nvPr/>
        </p:nvSpPr>
        <p:spPr>
          <a:xfrm>
            <a:off x="1186815" y="4325541"/>
            <a:ext cx="7188518" cy="2245757"/>
          </a:xfrm>
          <a:prstGeom prst="roundRect">
            <a:avLst>
              <a:gd name="adj" fmla="val 1133"/>
            </a:avLst>
          </a:prstGeom>
          <a:noFill/>
          <a:ln w="7620">
            <a:solidFill>
              <a:srgbClr val="000000">
                <a:alpha val="8000"/>
              </a:srgbClr>
            </a:solidFill>
            <a:prstDash val="solid"/>
          </a:ln>
        </p:spPr>
      </p:sp>
      <p:sp>
        <p:nvSpPr>
          <p:cNvPr id="8" name="Shape 6"/>
          <p:cNvSpPr/>
          <p:nvPr/>
        </p:nvSpPr>
        <p:spPr>
          <a:xfrm>
            <a:off x="1194435" y="4333161"/>
            <a:ext cx="7172444" cy="489823"/>
          </a:xfrm>
          <a:prstGeom prst="rect">
            <a:avLst/>
          </a:prstGeom>
          <a:solidFill>
            <a:srgbClr val="FFFFFF">
              <a:alpha val="4000"/>
            </a:srgbClr>
          </a:solidFill>
          <a:ln/>
        </p:spPr>
      </p:sp>
      <p:sp>
        <p:nvSpPr>
          <p:cNvPr id="9" name="Text 7"/>
          <p:cNvSpPr/>
          <p:nvPr/>
        </p:nvSpPr>
        <p:spPr>
          <a:xfrm>
            <a:off x="1364813" y="4442460"/>
            <a:ext cx="2047637" cy="271224"/>
          </a:xfrm>
          <a:prstGeom prst="rect">
            <a:avLst/>
          </a:prstGeom>
          <a:noFill/>
          <a:ln/>
        </p:spPr>
        <p:txBody>
          <a:bodyPr wrap="none" lIns="0" tIns="0" rIns="0" bIns="0" rtlCol="0" anchor="t"/>
          <a:lstStyle/>
          <a:p>
            <a:pPr marL="0" indent="0" algn="l">
              <a:lnSpc>
                <a:spcPts val="2100"/>
              </a:lnSpc>
              <a:buNone/>
            </a:pPr>
            <a:r>
              <a:rPr lang="en-US" sz="1300" b="1" dirty="0">
                <a:solidFill>
                  <a:srgbClr val="383838"/>
                </a:solidFill>
                <a:latin typeface="DM Sans" pitchFamily="34" charset="0"/>
                <a:ea typeface="DM Sans" pitchFamily="34" charset="-122"/>
                <a:cs typeface="DM Sans" pitchFamily="34" charset="-120"/>
              </a:rPr>
              <a:t>Metric</a:t>
            </a:r>
            <a:endParaRPr lang="en-US" sz="1300" dirty="0"/>
          </a:p>
        </p:txBody>
      </p:sp>
      <p:sp>
        <p:nvSpPr>
          <p:cNvPr id="10" name="Text 8"/>
          <p:cNvSpPr/>
          <p:nvPr/>
        </p:nvSpPr>
        <p:spPr>
          <a:xfrm>
            <a:off x="3759160" y="4442460"/>
            <a:ext cx="2043827" cy="271224"/>
          </a:xfrm>
          <a:prstGeom prst="rect">
            <a:avLst/>
          </a:prstGeom>
          <a:noFill/>
          <a:ln/>
        </p:spPr>
        <p:txBody>
          <a:bodyPr wrap="none" lIns="0" tIns="0" rIns="0" bIns="0" rtlCol="0" anchor="t"/>
          <a:lstStyle/>
          <a:p>
            <a:pPr marL="0" indent="0" algn="l">
              <a:lnSpc>
                <a:spcPts val="2100"/>
              </a:lnSpc>
              <a:buNone/>
            </a:pPr>
            <a:r>
              <a:rPr lang="en-US" sz="1300" b="1" dirty="0">
                <a:solidFill>
                  <a:srgbClr val="383838"/>
                </a:solidFill>
                <a:latin typeface="DM Sans" pitchFamily="34" charset="0"/>
                <a:ea typeface="DM Sans" pitchFamily="34" charset="-122"/>
                <a:cs typeface="DM Sans" pitchFamily="34" charset="-120"/>
              </a:rPr>
              <a:t>Before PCA</a:t>
            </a:r>
            <a:endParaRPr lang="en-US" sz="1300" dirty="0"/>
          </a:p>
        </p:txBody>
      </p:sp>
      <p:sp>
        <p:nvSpPr>
          <p:cNvPr id="11" name="Text 9"/>
          <p:cNvSpPr/>
          <p:nvPr/>
        </p:nvSpPr>
        <p:spPr>
          <a:xfrm>
            <a:off x="6149697" y="4442460"/>
            <a:ext cx="2047637" cy="271224"/>
          </a:xfrm>
          <a:prstGeom prst="rect">
            <a:avLst/>
          </a:prstGeom>
          <a:noFill/>
          <a:ln/>
        </p:spPr>
        <p:txBody>
          <a:bodyPr wrap="none" lIns="0" tIns="0" rIns="0" bIns="0" rtlCol="0" anchor="t"/>
          <a:lstStyle/>
          <a:p>
            <a:pPr marL="0" indent="0" algn="l">
              <a:lnSpc>
                <a:spcPts val="2100"/>
              </a:lnSpc>
              <a:buNone/>
            </a:pPr>
            <a:r>
              <a:rPr lang="en-US" sz="1300" b="1" dirty="0">
                <a:solidFill>
                  <a:srgbClr val="383838"/>
                </a:solidFill>
                <a:latin typeface="DM Sans" pitchFamily="34" charset="0"/>
                <a:ea typeface="DM Sans" pitchFamily="34" charset="-122"/>
                <a:cs typeface="DM Sans" pitchFamily="34" charset="-120"/>
              </a:rPr>
              <a:t>After PC1 Removal</a:t>
            </a:r>
            <a:endParaRPr lang="en-US" sz="1300" dirty="0"/>
          </a:p>
        </p:txBody>
      </p:sp>
      <p:sp>
        <p:nvSpPr>
          <p:cNvPr id="12" name="Shape 10"/>
          <p:cNvSpPr/>
          <p:nvPr/>
        </p:nvSpPr>
        <p:spPr>
          <a:xfrm>
            <a:off x="1194435" y="4822984"/>
            <a:ext cx="7172444" cy="761048"/>
          </a:xfrm>
          <a:prstGeom prst="rect">
            <a:avLst/>
          </a:prstGeom>
          <a:solidFill>
            <a:srgbClr val="000000">
              <a:alpha val="4000"/>
            </a:srgbClr>
          </a:solidFill>
          <a:ln/>
        </p:spPr>
      </p:sp>
      <p:sp>
        <p:nvSpPr>
          <p:cNvPr id="13" name="Text 11"/>
          <p:cNvSpPr/>
          <p:nvPr/>
        </p:nvSpPr>
        <p:spPr>
          <a:xfrm>
            <a:off x="1364813" y="4932283"/>
            <a:ext cx="2047637" cy="542449"/>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Average Absolute Correlation</a:t>
            </a:r>
            <a:endParaRPr lang="en-US" sz="1300" dirty="0"/>
          </a:p>
        </p:txBody>
      </p:sp>
      <p:sp>
        <p:nvSpPr>
          <p:cNvPr id="14" name="Text 12"/>
          <p:cNvSpPr/>
          <p:nvPr/>
        </p:nvSpPr>
        <p:spPr>
          <a:xfrm>
            <a:off x="3759160" y="4932283"/>
            <a:ext cx="204382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0.2477</a:t>
            </a:r>
            <a:endParaRPr lang="en-US" sz="1300" dirty="0"/>
          </a:p>
        </p:txBody>
      </p:sp>
      <p:sp>
        <p:nvSpPr>
          <p:cNvPr id="15" name="Text 13"/>
          <p:cNvSpPr/>
          <p:nvPr/>
        </p:nvSpPr>
        <p:spPr>
          <a:xfrm>
            <a:off x="6149697" y="4932283"/>
            <a:ext cx="2047637" cy="271224"/>
          </a:xfrm>
          <a:prstGeom prst="rect">
            <a:avLst/>
          </a:prstGeom>
          <a:noFill/>
          <a:ln/>
        </p:spPr>
        <p:txBody>
          <a:bodyPr wrap="none" lIns="0" tIns="0" rIns="0" bIns="0" rtlCol="0" anchor="t"/>
          <a:lstStyle/>
          <a:p>
            <a:pPr marL="0" indent="0" algn="l">
              <a:lnSpc>
                <a:spcPts val="2100"/>
              </a:lnSpc>
              <a:buNone/>
            </a:pPr>
            <a:r>
              <a:rPr lang="en-US" sz="1300" dirty="0">
                <a:solidFill>
                  <a:srgbClr val="E04F00"/>
                </a:solidFill>
                <a:latin typeface="DM Sans" pitchFamily="34" charset="0"/>
                <a:ea typeface="DM Sans" pitchFamily="34" charset="-122"/>
                <a:cs typeface="DM Sans" pitchFamily="34" charset="-120"/>
              </a:rPr>
              <a:t>0.1345</a:t>
            </a:r>
            <a:endParaRPr lang="en-US" sz="1300" dirty="0"/>
          </a:p>
        </p:txBody>
      </p:sp>
      <p:sp>
        <p:nvSpPr>
          <p:cNvPr id="16" name="Shape 14"/>
          <p:cNvSpPr/>
          <p:nvPr/>
        </p:nvSpPr>
        <p:spPr>
          <a:xfrm>
            <a:off x="1194435" y="5584031"/>
            <a:ext cx="7172444" cy="489823"/>
          </a:xfrm>
          <a:prstGeom prst="rect">
            <a:avLst/>
          </a:prstGeom>
          <a:solidFill>
            <a:srgbClr val="FFFFFF">
              <a:alpha val="4000"/>
            </a:srgbClr>
          </a:solidFill>
          <a:ln/>
        </p:spPr>
      </p:sp>
      <p:sp>
        <p:nvSpPr>
          <p:cNvPr id="17" name="Text 15"/>
          <p:cNvSpPr/>
          <p:nvPr/>
        </p:nvSpPr>
        <p:spPr>
          <a:xfrm>
            <a:off x="1364813" y="5693331"/>
            <a:ext cx="204763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PC1 Explained Variance</a:t>
            </a:r>
            <a:endParaRPr lang="en-US" sz="1300" dirty="0"/>
          </a:p>
        </p:txBody>
      </p:sp>
      <p:sp>
        <p:nvSpPr>
          <p:cNvPr id="18" name="Text 16"/>
          <p:cNvSpPr/>
          <p:nvPr/>
        </p:nvSpPr>
        <p:spPr>
          <a:xfrm>
            <a:off x="3759160" y="5693331"/>
            <a:ext cx="204382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a:t>
            </a:r>
            <a:endParaRPr lang="en-US" sz="1300" dirty="0"/>
          </a:p>
        </p:txBody>
      </p:sp>
      <p:sp>
        <p:nvSpPr>
          <p:cNvPr id="19" name="Text 17"/>
          <p:cNvSpPr/>
          <p:nvPr/>
        </p:nvSpPr>
        <p:spPr>
          <a:xfrm>
            <a:off x="6149697" y="5693331"/>
            <a:ext cx="204763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53.6% (avg)</a:t>
            </a:r>
            <a:endParaRPr lang="en-US" sz="1300" dirty="0"/>
          </a:p>
        </p:txBody>
      </p:sp>
      <p:sp>
        <p:nvSpPr>
          <p:cNvPr id="20" name="Shape 18"/>
          <p:cNvSpPr/>
          <p:nvPr/>
        </p:nvSpPr>
        <p:spPr>
          <a:xfrm>
            <a:off x="1194435" y="6073854"/>
            <a:ext cx="7172444" cy="489823"/>
          </a:xfrm>
          <a:prstGeom prst="rect">
            <a:avLst/>
          </a:prstGeom>
          <a:solidFill>
            <a:srgbClr val="000000">
              <a:alpha val="4000"/>
            </a:srgbClr>
          </a:solidFill>
          <a:ln/>
        </p:spPr>
      </p:sp>
      <p:sp>
        <p:nvSpPr>
          <p:cNvPr id="21" name="Text 19"/>
          <p:cNvSpPr/>
          <p:nvPr/>
        </p:nvSpPr>
        <p:spPr>
          <a:xfrm>
            <a:off x="1364813" y="6183154"/>
            <a:ext cx="204763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Residual Orthogonality</a:t>
            </a:r>
            <a:endParaRPr lang="en-US" sz="1300" dirty="0"/>
          </a:p>
        </p:txBody>
      </p:sp>
      <p:sp>
        <p:nvSpPr>
          <p:cNvPr id="22" name="Text 20"/>
          <p:cNvSpPr/>
          <p:nvPr/>
        </p:nvSpPr>
        <p:spPr>
          <a:xfrm>
            <a:off x="3759160" y="6183154"/>
            <a:ext cx="204382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Low</a:t>
            </a:r>
            <a:endParaRPr lang="en-US" sz="1300" dirty="0"/>
          </a:p>
        </p:txBody>
      </p:sp>
      <p:sp>
        <p:nvSpPr>
          <p:cNvPr id="23" name="Text 21"/>
          <p:cNvSpPr/>
          <p:nvPr/>
        </p:nvSpPr>
        <p:spPr>
          <a:xfrm>
            <a:off x="6149697" y="6183154"/>
            <a:ext cx="2047637" cy="271224"/>
          </a:xfrm>
          <a:prstGeom prst="rect">
            <a:avLst/>
          </a:prstGeom>
          <a:noFill/>
          <a:ln/>
        </p:spPr>
        <p:txBody>
          <a:bodyPr wrap="non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High</a:t>
            </a:r>
            <a:endParaRPr lang="en-US" sz="1300" dirty="0"/>
          </a:p>
        </p:txBody>
      </p:sp>
      <p:sp>
        <p:nvSpPr>
          <p:cNvPr id="24" name="Shape 22"/>
          <p:cNvSpPr/>
          <p:nvPr/>
        </p:nvSpPr>
        <p:spPr>
          <a:xfrm>
            <a:off x="8796576" y="3822263"/>
            <a:ext cx="4654391" cy="1534120"/>
          </a:xfrm>
          <a:prstGeom prst="roundRect">
            <a:avLst>
              <a:gd name="adj" fmla="val 1658"/>
            </a:avLst>
          </a:prstGeom>
          <a:solidFill>
            <a:srgbClr val="FFCDB3"/>
          </a:solidFill>
          <a:ln/>
        </p:spPr>
      </p:sp>
      <p:pic>
        <p:nvPicPr>
          <p:cNvPr id="25" name="Image 0" descr="preencoded.png"/>
          <p:cNvPicPr>
            <a:picLocks noChangeAspect="1"/>
          </p:cNvPicPr>
          <p:nvPr/>
        </p:nvPicPr>
        <p:blipFill>
          <a:blip r:embed="rId3"/>
          <a:stretch>
            <a:fillRect/>
          </a:stretch>
        </p:blipFill>
        <p:spPr>
          <a:xfrm>
            <a:off x="8966121" y="4076343"/>
            <a:ext cx="211931" cy="169545"/>
          </a:xfrm>
          <a:prstGeom prst="rect">
            <a:avLst/>
          </a:prstGeom>
        </p:spPr>
      </p:pic>
      <p:sp>
        <p:nvSpPr>
          <p:cNvPr id="26" name="Text 23"/>
          <p:cNvSpPr/>
          <p:nvPr/>
        </p:nvSpPr>
        <p:spPr>
          <a:xfrm>
            <a:off x="9347597" y="4034195"/>
            <a:ext cx="3933825" cy="1084898"/>
          </a:xfrm>
          <a:prstGeom prst="rect">
            <a:avLst/>
          </a:prstGeom>
          <a:noFill/>
          <a:ln/>
        </p:spPr>
        <p:txBody>
          <a:bodyPr wrap="square" lIns="0" tIns="0" rIns="0" bIns="0" rtlCol="0" anchor="t"/>
          <a:lstStyle/>
          <a:p>
            <a:pPr marL="0" indent="0" algn="l">
              <a:lnSpc>
                <a:spcPts val="2100"/>
              </a:lnSpc>
              <a:buNone/>
            </a:pPr>
            <a:r>
              <a:rPr lang="en-US" sz="1300" b="1" dirty="0">
                <a:solidFill>
                  <a:srgbClr val="000000"/>
                </a:solidFill>
                <a:latin typeface="DM Sans" pitchFamily="34" charset="0"/>
                <a:ea typeface="DM Sans" pitchFamily="34" charset="-122"/>
                <a:cs typeface="DM Sans" pitchFamily="34" charset="-120"/>
              </a:rPr>
              <a:t>Key Result:</a:t>
            </a:r>
            <a:r>
              <a:rPr lang="en-US" sz="1300" dirty="0">
                <a:solidFill>
                  <a:srgbClr val="000000"/>
                </a:solidFill>
                <a:latin typeface="DM Sans" pitchFamily="34" charset="0"/>
                <a:ea typeface="DM Sans" pitchFamily="34" charset="-122"/>
                <a:cs typeface="DM Sans" pitchFamily="34" charset="-120"/>
              </a:rPr>
              <a:t> PCA decomposition reduced average absolute correlation by 46%, isolating currency-pair-specific movements from systemic USD effects.</a:t>
            </a:r>
            <a:endParaRPr lang="en-US" sz="1300" dirty="0"/>
          </a:p>
        </p:txBody>
      </p:sp>
      <p:sp>
        <p:nvSpPr>
          <p:cNvPr id="27" name="Text 24"/>
          <p:cNvSpPr/>
          <p:nvPr/>
        </p:nvSpPr>
        <p:spPr>
          <a:xfrm>
            <a:off x="1186815" y="6952774"/>
            <a:ext cx="12256651" cy="813673"/>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DM Sans" pitchFamily="34" charset="0"/>
                <a:ea typeface="DM Sans" pitchFamily="34" charset="-122"/>
                <a:cs typeface="DM Sans" pitchFamily="34" charset="-120"/>
              </a:rPr>
              <a:t>The resulting residuals now represent </a:t>
            </a:r>
            <a:r>
              <a:rPr lang="en-US" sz="1300" b="1" dirty="0">
                <a:solidFill>
                  <a:srgbClr val="383838"/>
                </a:solidFill>
                <a:latin typeface="DM Sans" pitchFamily="34" charset="0"/>
                <a:ea typeface="DM Sans" pitchFamily="34" charset="-122"/>
                <a:cs typeface="DM Sans" pitchFamily="34" charset="-120"/>
              </a:rPr>
              <a:t>relative price movements</a:t>
            </a:r>
            <a:r>
              <a:rPr lang="en-US" sz="1300" dirty="0">
                <a:solidFill>
                  <a:srgbClr val="383838"/>
                </a:solidFill>
                <a:latin typeface="DM Sans" pitchFamily="34" charset="0"/>
                <a:ea typeface="DM Sans" pitchFamily="34" charset="-122"/>
                <a:cs typeface="DM Sans" pitchFamily="34" charset="-120"/>
              </a:rPr>
              <a:t> rather than directional FX trends. This transformation creates a cleaner signal environment where pair-specific dynamics can be analyzed independent of broad market directionality, enabling more precise identification of tradeable anomalies in cross-sectional relationships.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559368" y="452795"/>
            <a:ext cx="3454003" cy="431721"/>
          </a:xfrm>
          <a:prstGeom prst="rect">
            <a:avLst/>
          </a:prstGeom>
          <a:noFill/>
          <a:ln/>
        </p:spPr>
        <p:txBody>
          <a:bodyPr wrap="none" lIns="0" tIns="0" rIns="0" bIns="0" rtlCol="0" anchor="t"/>
          <a:lstStyle/>
          <a:p>
            <a:pPr marL="0" indent="0" algn="l">
              <a:lnSpc>
                <a:spcPts val="3350"/>
              </a:lnSpc>
              <a:buNone/>
            </a:pPr>
            <a:r>
              <a:rPr lang="en-US" sz="2700" dirty="0">
                <a:solidFill>
                  <a:srgbClr val="020202"/>
                </a:solidFill>
                <a:latin typeface="PT Serif" pitchFamily="34" charset="0"/>
                <a:ea typeface="PT Serif" pitchFamily="34" charset="-122"/>
                <a:cs typeface="PT Serif" pitchFamily="34" charset="-120"/>
              </a:rPr>
              <a:t>The Critical Discovery</a:t>
            </a:r>
            <a:endParaRPr lang="en-US" sz="2700" dirty="0"/>
          </a:p>
        </p:txBody>
      </p:sp>
      <p:sp>
        <p:nvSpPr>
          <p:cNvPr id="3" name="Text 1"/>
          <p:cNvSpPr/>
          <p:nvPr/>
        </p:nvSpPr>
        <p:spPr>
          <a:xfrm>
            <a:off x="2565899" y="1081802"/>
            <a:ext cx="5615430" cy="1191816"/>
          </a:xfrm>
          <a:prstGeom prst="rect">
            <a:avLst/>
          </a:prstGeom>
          <a:noFill/>
          <a:ln/>
        </p:spPr>
        <p:txBody>
          <a:bodyPr wrap="square" lIns="0" tIns="0" rIns="0" bIns="0" rtlCol="0" anchor="t"/>
          <a:lstStyle/>
          <a:p>
            <a:pPr marL="0" indent="0" algn="l">
              <a:lnSpc>
                <a:spcPts val="4650"/>
              </a:lnSpc>
              <a:buNone/>
            </a:pPr>
            <a:r>
              <a:rPr lang="en-US" sz="3750" dirty="0">
                <a:solidFill>
                  <a:srgbClr val="020202"/>
                </a:solidFill>
                <a:latin typeface="PT Serif" pitchFamily="34" charset="0"/>
                <a:ea typeface="PT Serif" pitchFamily="34" charset="-122"/>
                <a:cs typeface="PT Serif" pitchFamily="34" charset="-120"/>
              </a:rPr>
              <a:t>Residuals Do Not Revert.</a:t>
            </a:r>
            <a:endParaRPr lang="en-US" sz="3750" dirty="0"/>
          </a:p>
          <a:p>
            <a:pPr marL="0" indent="0" algn="l">
              <a:lnSpc>
                <a:spcPts val="4650"/>
              </a:lnSpc>
              <a:buNone/>
            </a:pPr>
            <a:r>
              <a:rPr lang="en-US" sz="3750" dirty="0">
                <a:solidFill>
                  <a:srgbClr val="020202"/>
                </a:solidFill>
                <a:latin typeface="PT Serif" pitchFamily="34" charset="0"/>
                <a:ea typeface="PT Serif" pitchFamily="34" charset="-122"/>
                <a:cs typeface="PT Serif" pitchFamily="34" charset="-120"/>
              </a:rPr>
              <a:t>They Persist.</a:t>
            </a:r>
            <a:endParaRPr lang="en-US" sz="3750" dirty="0"/>
          </a:p>
        </p:txBody>
      </p:sp>
      <p:sp>
        <p:nvSpPr>
          <p:cNvPr id="4" name="Text 2"/>
          <p:cNvSpPr/>
          <p:nvPr/>
        </p:nvSpPr>
        <p:spPr>
          <a:xfrm>
            <a:off x="2559368" y="2470904"/>
            <a:ext cx="9511665" cy="631507"/>
          </a:xfrm>
          <a:prstGeom prst="rect">
            <a:avLst/>
          </a:prstGeom>
          <a:noFill/>
          <a:ln/>
        </p:spPr>
        <p:txBody>
          <a:bodyPr wrap="squar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Once the common factor was systematically removed through PCA decomposition, the residuals revealed a surprising and theoretically important characteristic that contradicted our initial mean-reversion hypothesis. Rather than exhibiting the expected oscillatory behavior around equilibrium, the residuals demonstrated clear positive short-horizon autocorrelation and continuation patterns.</a:t>
            </a:r>
            <a:endParaRPr lang="en-US" sz="1000" dirty="0"/>
          </a:p>
        </p:txBody>
      </p:sp>
      <p:sp>
        <p:nvSpPr>
          <p:cNvPr id="5" name="Text 3"/>
          <p:cNvSpPr/>
          <p:nvPr/>
        </p:nvSpPr>
        <p:spPr>
          <a:xfrm>
            <a:off x="2559368" y="3250406"/>
            <a:ext cx="9511665" cy="631507"/>
          </a:xfrm>
          <a:prstGeom prst="rect">
            <a:avLst/>
          </a:prstGeom>
          <a:noFill/>
          <a:ln/>
        </p:spPr>
        <p:txBody>
          <a:bodyPr wrap="squar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This empirical finding fundamentally challenges the microstructure assumptions underlying traditional statistical arbitrage approaches in FX markets. The data suggests that at high frequencies, information diffusion and liquidity dynamics create momentum effects that dominate any weak mean-reverting forces.</a:t>
            </a:r>
            <a:endParaRPr lang="en-US" sz="1000" dirty="0"/>
          </a:p>
        </p:txBody>
      </p:sp>
      <p:sp>
        <p:nvSpPr>
          <p:cNvPr id="6" name="Shape 4"/>
          <p:cNvSpPr/>
          <p:nvPr/>
        </p:nvSpPr>
        <p:spPr>
          <a:xfrm>
            <a:off x="2559368" y="4029908"/>
            <a:ext cx="3082766" cy="978932"/>
          </a:xfrm>
          <a:prstGeom prst="roundRect">
            <a:avLst>
              <a:gd name="adj" fmla="val 2016"/>
            </a:avLst>
          </a:prstGeom>
          <a:solidFill>
            <a:srgbClr val="F2EEEE"/>
          </a:solidFill>
          <a:ln/>
        </p:spPr>
      </p:sp>
      <p:sp>
        <p:nvSpPr>
          <p:cNvPr id="7" name="Text 5"/>
          <p:cNvSpPr/>
          <p:nvPr/>
        </p:nvSpPr>
        <p:spPr>
          <a:xfrm>
            <a:off x="2690932" y="4161472"/>
            <a:ext cx="1908929" cy="215860"/>
          </a:xfrm>
          <a:prstGeom prst="rect">
            <a:avLst/>
          </a:prstGeom>
          <a:noFill/>
          <a:ln/>
        </p:spPr>
        <p:txBody>
          <a:bodyPr wrap="none" lIns="0" tIns="0" rIns="0" bIns="0" rtlCol="0" anchor="t"/>
          <a:lstStyle/>
          <a:p>
            <a:pPr marL="0" indent="0" algn="l">
              <a:lnSpc>
                <a:spcPts val="1650"/>
              </a:lnSpc>
              <a:buNone/>
            </a:pPr>
            <a:r>
              <a:rPr lang="en-US" sz="1350" dirty="0">
                <a:solidFill>
                  <a:srgbClr val="383838"/>
                </a:solidFill>
                <a:latin typeface="PT Serif" pitchFamily="34" charset="0"/>
                <a:ea typeface="PT Serif" pitchFamily="34" charset="-122"/>
                <a:cs typeface="PT Serif" pitchFamily="34" charset="-120"/>
              </a:rPr>
              <a:t>Autocorrelation Analysis</a:t>
            </a:r>
            <a:endParaRPr lang="en-US" sz="1350" dirty="0"/>
          </a:p>
        </p:txBody>
      </p:sp>
      <p:sp>
        <p:nvSpPr>
          <p:cNvPr id="8" name="Text 6"/>
          <p:cNvSpPr/>
          <p:nvPr/>
        </p:nvSpPr>
        <p:spPr>
          <a:xfrm>
            <a:off x="2690932" y="4456271"/>
            <a:ext cx="2819638" cy="421005"/>
          </a:xfrm>
          <a:prstGeom prst="rect">
            <a:avLst/>
          </a:prstGeom>
          <a:noFill/>
          <a:ln/>
        </p:spPr>
        <p:txBody>
          <a:bodyPr wrap="squar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Residual autocorrelation at short lags (1-5 periods) consistently positive across pairs</a:t>
            </a:r>
            <a:endParaRPr lang="en-US" sz="1000" dirty="0"/>
          </a:p>
        </p:txBody>
      </p:sp>
      <p:sp>
        <p:nvSpPr>
          <p:cNvPr id="9" name="Shape 7"/>
          <p:cNvSpPr/>
          <p:nvPr/>
        </p:nvSpPr>
        <p:spPr>
          <a:xfrm>
            <a:off x="5773698" y="4029908"/>
            <a:ext cx="3082885" cy="978932"/>
          </a:xfrm>
          <a:prstGeom prst="roundRect">
            <a:avLst>
              <a:gd name="adj" fmla="val 2016"/>
            </a:avLst>
          </a:prstGeom>
          <a:solidFill>
            <a:srgbClr val="F2EEEE"/>
          </a:solidFill>
          <a:ln/>
        </p:spPr>
      </p:sp>
      <p:sp>
        <p:nvSpPr>
          <p:cNvPr id="10" name="Text 8"/>
          <p:cNvSpPr/>
          <p:nvPr/>
        </p:nvSpPr>
        <p:spPr>
          <a:xfrm>
            <a:off x="5905262" y="4161472"/>
            <a:ext cx="1727002" cy="215860"/>
          </a:xfrm>
          <a:prstGeom prst="rect">
            <a:avLst/>
          </a:prstGeom>
          <a:noFill/>
          <a:ln/>
        </p:spPr>
        <p:txBody>
          <a:bodyPr wrap="none" lIns="0" tIns="0" rIns="0" bIns="0" rtlCol="0" anchor="t"/>
          <a:lstStyle/>
          <a:p>
            <a:pPr marL="0" indent="0" algn="l">
              <a:lnSpc>
                <a:spcPts val="1650"/>
              </a:lnSpc>
              <a:buNone/>
            </a:pPr>
            <a:r>
              <a:rPr lang="en-US" sz="1350" dirty="0">
                <a:solidFill>
                  <a:srgbClr val="383838"/>
                </a:solidFill>
                <a:latin typeface="PT Serif" pitchFamily="34" charset="0"/>
                <a:ea typeface="PT Serif" pitchFamily="34" charset="-122"/>
                <a:cs typeface="PT Serif" pitchFamily="34" charset="-120"/>
              </a:rPr>
              <a:t>Conditional Returns</a:t>
            </a:r>
            <a:endParaRPr lang="en-US" sz="1350" dirty="0"/>
          </a:p>
        </p:txBody>
      </p:sp>
      <p:sp>
        <p:nvSpPr>
          <p:cNvPr id="11" name="Text 9"/>
          <p:cNvSpPr/>
          <p:nvPr/>
        </p:nvSpPr>
        <p:spPr>
          <a:xfrm>
            <a:off x="5905262" y="4456271"/>
            <a:ext cx="2819757" cy="421005"/>
          </a:xfrm>
          <a:prstGeom prst="rect">
            <a:avLst/>
          </a:prstGeom>
          <a:noFill/>
          <a:ln/>
        </p:spPr>
        <p:txBody>
          <a:bodyPr wrap="squar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Next-bar returns conditional on strong moves show same-direction bias, not reversal</a:t>
            </a:r>
            <a:endParaRPr lang="en-US" sz="1000" dirty="0"/>
          </a:p>
        </p:txBody>
      </p:sp>
      <p:sp>
        <p:nvSpPr>
          <p:cNvPr id="12" name="Shape 10"/>
          <p:cNvSpPr/>
          <p:nvPr/>
        </p:nvSpPr>
        <p:spPr>
          <a:xfrm>
            <a:off x="8988147" y="4029908"/>
            <a:ext cx="3082766" cy="978932"/>
          </a:xfrm>
          <a:prstGeom prst="roundRect">
            <a:avLst>
              <a:gd name="adj" fmla="val 2016"/>
            </a:avLst>
          </a:prstGeom>
          <a:solidFill>
            <a:srgbClr val="F2EEEE"/>
          </a:solidFill>
          <a:ln/>
        </p:spPr>
      </p:sp>
      <p:sp>
        <p:nvSpPr>
          <p:cNvPr id="13" name="Text 11"/>
          <p:cNvSpPr/>
          <p:nvPr/>
        </p:nvSpPr>
        <p:spPr>
          <a:xfrm>
            <a:off x="9119711" y="4161472"/>
            <a:ext cx="1926074" cy="215860"/>
          </a:xfrm>
          <a:prstGeom prst="rect">
            <a:avLst/>
          </a:prstGeom>
          <a:noFill/>
          <a:ln/>
        </p:spPr>
        <p:txBody>
          <a:bodyPr wrap="none" lIns="0" tIns="0" rIns="0" bIns="0" rtlCol="0" anchor="t"/>
          <a:lstStyle/>
          <a:p>
            <a:pPr marL="0" indent="0" algn="l">
              <a:lnSpc>
                <a:spcPts val="1650"/>
              </a:lnSpc>
              <a:buNone/>
            </a:pPr>
            <a:r>
              <a:rPr lang="en-US" sz="1350" dirty="0">
                <a:solidFill>
                  <a:srgbClr val="383838"/>
                </a:solidFill>
                <a:latin typeface="PT Serif" pitchFamily="34" charset="0"/>
                <a:ea typeface="PT Serif" pitchFamily="34" charset="-122"/>
                <a:cs typeface="PT Serif" pitchFamily="34" charset="-120"/>
              </a:rPr>
              <a:t>Mean-Reversion Hit Rate</a:t>
            </a:r>
            <a:endParaRPr lang="en-US" sz="1350" dirty="0"/>
          </a:p>
        </p:txBody>
      </p:sp>
      <p:sp>
        <p:nvSpPr>
          <p:cNvPr id="14" name="Text 12"/>
          <p:cNvSpPr/>
          <p:nvPr/>
        </p:nvSpPr>
        <p:spPr>
          <a:xfrm>
            <a:off x="9119711" y="4456271"/>
            <a:ext cx="2819638" cy="421005"/>
          </a:xfrm>
          <a:prstGeom prst="rect">
            <a:avLst/>
          </a:prstGeom>
          <a:noFill/>
          <a:ln/>
        </p:spPr>
        <p:txBody>
          <a:bodyPr wrap="squar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Directional accuracy of reversion trades falls below 50%, worse than random</a:t>
            </a:r>
            <a:endParaRPr lang="en-US" sz="1000" dirty="0"/>
          </a:p>
        </p:txBody>
      </p:sp>
      <p:sp>
        <p:nvSpPr>
          <p:cNvPr id="15" name="Text 13"/>
          <p:cNvSpPr/>
          <p:nvPr/>
        </p:nvSpPr>
        <p:spPr>
          <a:xfrm>
            <a:off x="2559368" y="5288399"/>
            <a:ext cx="2072402" cy="259080"/>
          </a:xfrm>
          <a:prstGeom prst="rect">
            <a:avLst/>
          </a:prstGeom>
          <a:noFill/>
          <a:ln/>
        </p:spPr>
        <p:txBody>
          <a:bodyPr wrap="none" lIns="0" tIns="0" rIns="0" bIns="0" rtlCol="0" anchor="t"/>
          <a:lstStyle/>
          <a:p>
            <a:pPr marL="0" indent="0" algn="l">
              <a:lnSpc>
                <a:spcPts val="2000"/>
              </a:lnSpc>
              <a:buNone/>
            </a:pPr>
            <a:r>
              <a:rPr lang="en-US" sz="1600" dirty="0">
                <a:solidFill>
                  <a:srgbClr val="020202"/>
                </a:solidFill>
                <a:latin typeface="PT Serif" pitchFamily="34" charset="0"/>
                <a:ea typeface="PT Serif" pitchFamily="34" charset="-122"/>
                <a:cs typeface="PT Serif" pitchFamily="34" charset="-120"/>
              </a:rPr>
              <a:t>Empirical Test Results</a:t>
            </a:r>
            <a:endParaRPr lang="en-US" sz="1600" dirty="0"/>
          </a:p>
        </p:txBody>
      </p:sp>
      <p:sp>
        <p:nvSpPr>
          <p:cNvPr id="16" name="Shape 14"/>
          <p:cNvSpPr/>
          <p:nvPr/>
        </p:nvSpPr>
        <p:spPr>
          <a:xfrm>
            <a:off x="2559368" y="5695474"/>
            <a:ext cx="4103608" cy="1933337"/>
          </a:xfrm>
          <a:prstGeom prst="roundRect">
            <a:avLst>
              <a:gd name="adj" fmla="val 1021"/>
            </a:avLst>
          </a:prstGeom>
          <a:noFill/>
          <a:ln w="7620">
            <a:solidFill>
              <a:srgbClr val="000000">
                <a:alpha val="8000"/>
              </a:srgbClr>
            </a:solidFill>
            <a:prstDash val="solid"/>
          </a:ln>
        </p:spPr>
      </p:sp>
      <p:sp>
        <p:nvSpPr>
          <p:cNvPr id="17" name="Shape 15"/>
          <p:cNvSpPr/>
          <p:nvPr/>
        </p:nvSpPr>
        <p:spPr>
          <a:xfrm>
            <a:off x="2566988" y="5703094"/>
            <a:ext cx="4088368" cy="383619"/>
          </a:xfrm>
          <a:prstGeom prst="rect">
            <a:avLst/>
          </a:prstGeom>
          <a:solidFill>
            <a:srgbClr val="FFFFFF">
              <a:alpha val="4000"/>
            </a:srgbClr>
          </a:solidFill>
          <a:ln/>
        </p:spPr>
      </p:sp>
      <p:sp>
        <p:nvSpPr>
          <p:cNvPr id="18" name="Text 16"/>
          <p:cNvSpPr/>
          <p:nvPr/>
        </p:nvSpPr>
        <p:spPr>
          <a:xfrm>
            <a:off x="2698552" y="5789652"/>
            <a:ext cx="1777246" cy="210502"/>
          </a:xfrm>
          <a:prstGeom prst="rect">
            <a:avLst/>
          </a:prstGeom>
          <a:noFill/>
          <a:ln/>
        </p:spPr>
        <p:txBody>
          <a:bodyPr wrap="none" lIns="0" tIns="0" rIns="0" bIns="0" rtlCol="0" anchor="t"/>
          <a:lstStyle/>
          <a:p>
            <a:pPr marL="0" indent="0" algn="l">
              <a:lnSpc>
                <a:spcPts val="1650"/>
              </a:lnSpc>
              <a:buNone/>
            </a:pPr>
            <a:r>
              <a:rPr lang="en-US" sz="1000" b="1" dirty="0">
                <a:solidFill>
                  <a:srgbClr val="383838"/>
                </a:solidFill>
                <a:latin typeface="DM Sans" pitchFamily="34" charset="0"/>
                <a:ea typeface="DM Sans" pitchFamily="34" charset="-122"/>
                <a:cs typeface="DM Sans" pitchFamily="34" charset="-120"/>
              </a:rPr>
              <a:t>Statistical Test</a:t>
            </a:r>
            <a:endParaRPr lang="en-US" sz="1000" dirty="0"/>
          </a:p>
        </p:txBody>
      </p:sp>
      <p:sp>
        <p:nvSpPr>
          <p:cNvPr id="19" name="Text 17"/>
          <p:cNvSpPr/>
          <p:nvPr/>
        </p:nvSpPr>
        <p:spPr>
          <a:xfrm>
            <a:off x="4746546" y="5789652"/>
            <a:ext cx="1777246" cy="210502"/>
          </a:xfrm>
          <a:prstGeom prst="rect">
            <a:avLst/>
          </a:prstGeom>
          <a:noFill/>
          <a:ln/>
        </p:spPr>
        <p:txBody>
          <a:bodyPr wrap="none" lIns="0" tIns="0" rIns="0" bIns="0" rtlCol="0" anchor="t"/>
          <a:lstStyle/>
          <a:p>
            <a:pPr marL="0" indent="0" algn="l">
              <a:lnSpc>
                <a:spcPts val="1650"/>
              </a:lnSpc>
              <a:buNone/>
            </a:pPr>
            <a:r>
              <a:rPr lang="en-US" sz="1000" b="1" dirty="0">
                <a:solidFill>
                  <a:srgbClr val="383838"/>
                </a:solidFill>
                <a:latin typeface="DM Sans" pitchFamily="34" charset="0"/>
                <a:ea typeface="DM Sans" pitchFamily="34" charset="-122"/>
                <a:cs typeface="DM Sans" pitchFamily="34" charset="-120"/>
              </a:rPr>
              <a:t>Result</a:t>
            </a:r>
            <a:endParaRPr lang="en-US" sz="1000" dirty="0"/>
          </a:p>
        </p:txBody>
      </p:sp>
      <p:sp>
        <p:nvSpPr>
          <p:cNvPr id="20" name="Shape 18"/>
          <p:cNvSpPr/>
          <p:nvPr/>
        </p:nvSpPr>
        <p:spPr>
          <a:xfrm>
            <a:off x="2566988" y="6086713"/>
            <a:ext cx="4088368" cy="383619"/>
          </a:xfrm>
          <a:prstGeom prst="rect">
            <a:avLst/>
          </a:prstGeom>
          <a:solidFill>
            <a:srgbClr val="000000">
              <a:alpha val="4000"/>
            </a:srgbClr>
          </a:solidFill>
          <a:ln/>
        </p:spPr>
      </p:sp>
      <p:sp>
        <p:nvSpPr>
          <p:cNvPr id="21" name="Text 19"/>
          <p:cNvSpPr/>
          <p:nvPr/>
        </p:nvSpPr>
        <p:spPr>
          <a:xfrm>
            <a:off x="2698552" y="6173272"/>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Residual ACF (lag 1-3)</a:t>
            </a:r>
            <a:endParaRPr lang="en-US" sz="1000" dirty="0"/>
          </a:p>
        </p:txBody>
      </p:sp>
      <p:sp>
        <p:nvSpPr>
          <p:cNvPr id="22" name="Text 20"/>
          <p:cNvSpPr/>
          <p:nvPr/>
        </p:nvSpPr>
        <p:spPr>
          <a:xfrm>
            <a:off x="4746546" y="6173272"/>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E04F00"/>
                </a:solidFill>
                <a:latin typeface="DM Sans" pitchFamily="34" charset="0"/>
                <a:ea typeface="DM Sans" pitchFamily="34" charset="-122"/>
                <a:cs typeface="DM Sans" pitchFamily="34" charset="-120"/>
              </a:rPr>
              <a:t>Positive</a:t>
            </a:r>
            <a:endParaRPr lang="en-US" sz="1000" dirty="0"/>
          </a:p>
        </p:txBody>
      </p:sp>
      <p:sp>
        <p:nvSpPr>
          <p:cNvPr id="23" name="Shape 21"/>
          <p:cNvSpPr/>
          <p:nvPr/>
        </p:nvSpPr>
        <p:spPr>
          <a:xfrm>
            <a:off x="2566988" y="6470333"/>
            <a:ext cx="4088368" cy="383619"/>
          </a:xfrm>
          <a:prstGeom prst="rect">
            <a:avLst/>
          </a:prstGeom>
          <a:solidFill>
            <a:srgbClr val="FFFFFF">
              <a:alpha val="4000"/>
            </a:srgbClr>
          </a:solidFill>
          <a:ln/>
        </p:spPr>
      </p:sp>
      <p:sp>
        <p:nvSpPr>
          <p:cNvPr id="24" name="Text 22"/>
          <p:cNvSpPr/>
          <p:nvPr/>
        </p:nvSpPr>
        <p:spPr>
          <a:xfrm>
            <a:off x="2698552" y="6556891"/>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Ljung-Box Q-statistic</a:t>
            </a:r>
            <a:endParaRPr lang="en-US" sz="1000" dirty="0"/>
          </a:p>
        </p:txBody>
      </p:sp>
      <p:sp>
        <p:nvSpPr>
          <p:cNvPr id="25" name="Text 23"/>
          <p:cNvSpPr/>
          <p:nvPr/>
        </p:nvSpPr>
        <p:spPr>
          <a:xfrm>
            <a:off x="4746546" y="6556891"/>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Significant momentum</a:t>
            </a:r>
            <a:endParaRPr lang="en-US" sz="1000" dirty="0"/>
          </a:p>
        </p:txBody>
      </p:sp>
      <p:sp>
        <p:nvSpPr>
          <p:cNvPr id="26" name="Shape 24"/>
          <p:cNvSpPr/>
          <p:nvPr/>
        </p:nvSpPr>
        <p:spPr>
          <a:xfrm>
            <a:off x="2566988" y="6853952"/>
            <a:ext cx="4088368" cy="383619"/>
          </a:xfrm>
          <a:prstGeom prst="rect">
            <a:avLst/>
          </a:prstGeom>
          <a:solidFill>
            <a:srgbClr val="000000">
              <a:alpha val="4000"/>
            </a:srgbClr>
          </a:solidFill>
          <a:ln/>
        </p:spPr>
      </p:sp>
      <p:sp>
        <p:nvSpPr>
          <p:cNvPr id="27" name="Text 25"/>
          <p:cNvSpPr/>
          <p:nvPr/>
        </p:nvSpPr>
        <p:spPr>
          <a:xfrm>
            <a:off x="2698552" y="6940510"/>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Conditional E[r(t+1) | r(t)]</a:t>
            </a:r>
            <a:endParaRPr lang="en-US" sz="1000" dirty="0"/>
          </a:p>
        </p:txBody>
      </p:sp>
      <p:sp>
        <p:nvSpPr>
          <p:cNvPr id="28" name="Text 26"/>
          <p:cNvSpPr/>
          <p:nvPr/>
        </p:nvSpPr>
        <p:spPr>
          <a:xfrm>
            <a:off x="4746546" y="6940510"/>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Same-direction bias</a:t>
            </a:r>
            <a:endParaRPr lang="en-US" sz="1000" dirty="0"/>
          </a:p>
        </p:txBody>
      </p:sp>
      <p:sp>
        <p:nvSpPr>
          <p:cNvPr id="29" name="Shape 27"/>
          <p:cNvSpPr/>
          <p:nvPr/>
        </p:nvSpPr>
        <p:spPr>
          <a:xfrm>
            <a:off x="2566988" y="7237571"/>
            <a:ext cx="4088368" cy="383619"/>
          </a:xfrm>
          <a:prstGeom prst="rect">
            <a:avLst/>
          </a:prstGeom>
          <a:solidFill>
            <a:srgbClr val="FFFFFF">
              <a:alpha val="4000"/>
            </a:srgbClr>
          </a:solidFill>
          <a:ln/>
        </p:spPr>
      </p:sp>
      <p:sp>
        <p:nvSpPr>
          <p:cNvPr id="30" name="Text 28"/>
          <p:cNvSpPr/>
          <p:nvPr/>
        </p:nvSpPr>
        <p:spPr>
          <a:xfrm>
            <a:off x="2698552" y="7324130"/>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Reversion trade accuracy</a:t>
            </a:r>
            <a:endParaRPr lang="en-US" sz="1000" dirty="0"/>
          </a:p>
        </p:txBody>
      </p:sp>
      <p:sp>
        <p:nvSpPr>
          <p:cNvPr id="31" name="Text 29"/>
          <p:cNvSpPr/>
          <p:nvPr/>
        </p:nvSpPr>
        <p:spPr>
          <a:xfrm>
            <a:off x="4746546" y="7324130"/>
            <a:ext cx="1777246" cy="210502"/>
          </a:xfrm>
          <a:prstGeom prst="rect">
            <a:avLst/>
          </a:prstGeom>
          <a:noFill/>
          <a:ln/>
        </p:spPr>
        <p:txBody>
          <a:bodyPr wrap="none" lIns="0" tIns="0" rIns="0" bIns="0" rtlCol="0" anchor="t"/>
          <a:lstStyle/>
          <a:p>
            <a:pPr marL="0" indent="0" algn="l">
              <a:lnSpc>
                <a:spcPts val="1650"/>
              </a:lnSpc>
              <a:buNone/>
            </a:pPr>
            <a:r>
              <a:rPr lang="en-US" sz="1000" dirty="0">
                <a:solidFill>
                  <a:srgbClr val="383838"/>
                </a:solidFill>
                <a:latin typeface="DM Sans" pitchFamily="34" charset="0"/>
                <a:ea typeface="DM Sans" pitchFamily="34" charset="-122"/>
                <a:cs typeface="DM Sans" pitchFamily="34" charset="-120"/>
              </a:rPr>
              <a:t>&lt; 50%</a:t>
            </a:r>
            <a:endParaRPr lang="en-US" sz="1000" dirty="0"/>
          </a:p>
        </p:txBody>
      </p:sp>
      <p:sp>
        <p:nvSpPr>
          <p:cNvPr id="32" name="Text 30"/>
          <p:cNvSpPr/>
          <p:nvPr/>
        </p:nvSpPr>
        <p:spPr>
          <a:xfrm>
            <a:off x="7188875" y="5304830"/>
            <a:ext cx="4889659" cy="631507"/>
          </a:xfrm>
          <a:prstGeom prst="rect">
            <a:avLst/>
          </a:prstGeom>
          <a:noFill/>
          <a:ln/>
        </p:spPr>
        <p:txBody>
          <a:bodyPr wrap="square" lIns="0" tIns="0" rIns="0" bIns="0" rtlCol="0" anchor="t"/>
          <a:lstStyle/>
          <a:p>
            <a:pPr marL="0" indent="0" algn="l">
              <a:lnSpc>
                <a:spcPts val="1650"/>
              </a:lnSpc>
              <a:buNone/>
            </a:pPr>
            <a:r>
              <a:rPr lang="en-US" sz="1000" b="1" dirty="0">
                <a:solidFill>
                  <a:srgbClr val="383838"/>
                </a:solidFill>
                <a:latin typeface="DM Sans" pitchFamily="34" charset="0"/>
                <a:ea typeface="DM Sans" pitchFamily="34" charset="-122"/>
                <a:cs typeface="DM Sans" pitchFamily="34" charset="-120"/>
              </a:rPr>
              <a:t>The data unambiguously rejected our initial mean-reversion hypothesis.</a:t>
            </a:r>
            <a:r>
              <a:rPr lang="en-US" sz="1000" dirty="0">
                <a:solidFill>
                  <a:srgbClr val="383838"/>
                </a:solidFill>
                <a:latin typeface="DM Sans" pitchFamily="34" charset="0"/>
                <a:ea typeface="DM Sans" pitchFamily="34" charset="-122"/>
                <a:cs typeface="DM Sans" pitchFamily="34" charset="-120"/>
              </a:rPr>
              <a:t> High-frequency FX residuals exhibit momentum characteristics that require a fundamentally different strategic approach.</a:t>
            </a:r>
            <a:endParaRPr lang="en-US" sz="1000" dirty="0"/>
          </a:p>
        </p:txBody>
      </p:sp>
      <p:sp>
        <p:nvSpPr>
          <p:cNvPr id="33" name="Shape 31"/>
          <p:cNvSpPr/>
          <p:nvPr/>
        </p:nvSpPr>
        <p:spPr>
          <a:xfrm>
            <a:off x="6991588" y="5304830"/>
            <a:ext cx="15240" cy="631507"/>
          </a:xfrm>
          <a:prstGeom prst="rect">
            <a:avLst/>
          </a:prstGeom>
          <a:solidFill>
            <a:srgbClr val="E04F00"/>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28442" y="272891"/>
            <a:ext cx="5283398" cy="325636"/>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From Mean Reversion to Residual Momentum</a:t>
            </a:r>
            <a:endParaRPr lang="en-US" sz="2050" dirty="0"/>
          </a:p>
        </p:txBody>
      </p:sp>
      <p:sp>
        <p:nvSpPr>
          <p:cNvPr id="3" name="Shape 1"/>
          <p:cNvSpPr/>
          <p:nvPr/>
        </p:nvSpPr>
        <p:spPr>
          <a:xfrm>
            <a:off x="3728442" y="796885"/>
            <a:ext cx="884992" cy="186571"/>
          </a:xfrm>
          <a:prstGeom prst="roundRect">
            <a:avLst>
              <a:gd name="adj" fmla="val 6383"/>
            </a:avLst>
          </a:prstGeom>
          <a:solidFill>
            <a:srgbClr val="FFDECC"/>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7973" y="850463"/>
            <a:ext cx="79296" cy="79296"/>
          </a:xfrm>
          <a:prstGeom prst="rect">
            <a:avLst/>
          </a:prstGeom>
        </p:spPr>
      </p:pic>
      <p:sp>
        <p:nvSpPr>
          <p:cNvPr id="5" name="Text 2"/>
          <p:cNvSpPr/>
          <p:nvPr/>
        </p:nvSpPr>
        <p:spPr>
          <a:xfrm>
            <a:off x="3906917" y="826651"/>
            <a:ext cx="646986" cy="127040"/>
          </a:xfrm>
          <a:prstGeom prst="rect">
            <a:avLst/>
          </a:prstGeom>
          <a:noFill/>
          <a:ln/>
        </p:spPr>
        <p:txBody>
          <a:bodyPr wrap="none" lIns="0" tIns="0" rIns="0" bIns="0" rtlCol="0" anchor="t"/>
          <a:lstStyle/>
          <a:p>
            <a:pPr marL="0" indent="0" algn="l">
              <a:lnSpc>
                <a:spcPts val="1000"/>
              </a:lnSpc>
              <a:buNone/>
            </a:pPr>
            <a:r>
              <a:rPr lang="en-US" sz="600" dirty="0">
                <a:solidFill>
                  <a:srgbClr val="383838"/>
                </a:solidFill>
                <a:latin typeface="DM Sans" pitchFamily="34" charset="0"/>
                <a:ea typeface="DM Sans" pitchFamily="34" charset="-122"/>
                <a:cs typeface="DM Sans" pitchFamily="34" charset="-120"/>
              </a:rPr>
              <a:t>STRATEGIC PIVOT</a:t>
            </a:r>
            <a:endParaRPr lang="en-US" sz="600" dirty="0"/>
          </a:p>
        </p:txBody>
      </p:sp>
      <p:sp>
        <p:nvSpPr>
          <p:cNvPr id="6" name="Text 3"/>
          <p:cNvSpPr/>
          <p:nvPr/>
        </p:nvSpPr>
        <p:spPr>
          <a:xfrm>
            <a:off x="3728442" y="1095018"/>
            <a:ext cx="7173397"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The empirical evidence forced a complete reconceptualization of our approach. We abandoned the mean-reversion framework entirely and replaced it with a </a:t>
            </a:r>
            <a:r>
              <a:rPr lang="en-US" sz="750" b="1" dirty="0">
                <a:solidFill>
                  <a:srgbClr val="383838"/>
                </a:solidFill>
                <a:latin typeface="DM Sans" pitchFamily="34" charset="0"/>
                <a:ea typeface="DM Sans" pitchFamily="34" charset="-122"/>
                <a:cs typeface="DM Sans" pitchFamily="34" charset="-120"/>
              </a:rPr>
              <a:t>cross-sectional residual momentum strategy</a:t>
            </a:r>
            <a:r>
              <a:rPr lang="en-US" sz="750" dirty="0">
                <a:solidFill>
                  <a:srgbClr val="383838"/>
                </a:solidFill>
                <a:latin typeface="DM Sans" pitchFamily="34" charset="0"/>
                <a:ea typeface="DM Sans" pitchFamily="34" charset="-122"/>
                <a:cs typeface="DM Sans" pitchFamily="34" charset="-120"/>
              </a:rPr>
              <a:t> that exploits the continuation patterns discovered in the data.</a:t>
            </a:r>
            <a:endParaRPr lang="en-US" sz="750" dirty="0"/>
          </a:p>
        </p:txBody>
      </p:sp>
      <p:sp>
        <p:nvSpPr>
          <p:cNvPr id="7" name="Text 4"/>
          <p:cNvSpPr/>
          <p:nvPr/>
        </p:nvSpPr>
        <p:spPr>
          <a:xfrm>
            <a:off x="3728442" y="1523762"/>
            <a:ext cx="7173397" cy="475774"/>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The new framework operates on a simple but powerful principle: at each timestamp, identify the currency pairs with the strongest positive residual momentum and take long positions, while simultaneously identifying pairs with the strongest negative residual momentum and taking short positions. This cross-sectional construction automatically enforces market neutrality while capturing relative strength dynamics.</a:t>
            </a:r>
            <a:endParaRPr lang="en-US" sz="750" dirty="0"/>
          </a:p>
        </p:txBody>
      </p:sp>
      <p:pic>
        <p:nvPicPr>
          <p:cNvPr id="8" name="Image 1" descr="preencoded.png"/>
          <p:cNvPicPr>
            <a:picLocks noChangeAspect="1"/>
          </p:cNvPicPr>
          <p:nvPr/>
        </p:nvPicPr>
        <p:blipFill>
          <a:blip r:embed="rId5"/>
          <a:stretch>
            <a:fillRect/>
          </a:stretch>
        </p:blipFill>
        <p:spPr>
          <a:xfrm>
            <a:off x="3728442" y="2111097"/>
            <a:ext cx="2391132" cy="396835"/>
          </a:xfrm>
          <a:prstGeom prst="rect">
            <a:avLst/>
          </a:prstGeom>
        </p:spPr>
      </p:pic>
      <p:sp>
        <p:nvSpPr>
          <p:cNvPr id="9" name="Text 5"/>
          <p:cNvSpPr/>
          <p:nvPr/>
        </p:nvSpPr>
        <p:spPr>
          <a:xfrm>
            <a:off x="3827621" y="2607112"/>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Long Strongest</a:t>
            </a:r>
            <a:endParaRPr lang="en-US" sz="1000" dirty="0"/>
          </a:p>
        </p:txBody>
      </p:sp>
      <p:sp>
        <p:nvSpPr>
          <p:cNvPr id="10" name="Text 6"/>
          <p:cNvSpPr/>
          <p:nvPr/>
        </p:nvSpPr>
        <p:spPr>
          <a:xfrm>
            <a:off x="3827621" y="2829401"/>
            <a:ext cx="2192774"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Buy currency pairs exhibiting strongest positive residual momentum</a:t>
            </a:r>
            <a:endParaRPr lang="en-US" sz="750" dirty="0"/>
          </a:p>
        </p:txBody>
      </p:sp>
      <p:pic>
        <p:nvPicPr>
          <p:cNvPr id="11" name="Image 2" descr="preencoded.png"/>
          <p:cNvPicPr>
            <a:picLocks noChangeAspect="1"/>
          </p:cNvPicPr>
          <p:nvPr/>
        </p:nvPicPr>
        <p:blipFill>
          <a:blip r:embed="rId6"/>
          <a:stretch>
            <a:fillRect/>
          </a:stretch>
        </p:blipFill>
        <p:spPr>
          <a:xfrm>
            <a:off x="6119574" y="2111097"/>
            <a:ext cx="2391132" cy="396835"/>
          </a:xfrm>
          <a:prstGeom prst="rect">
            <a:avLst/>
          </a:prstGeom>
        </p:spPr>
      </p:pic>
      <p:sp>
        <p:nvSpPr>
          <p:cNvPr id="12" name="Text 7"/>
          <p:cNvSpPr/>
          <p:nvPr/>
        </p:nvSpPr>
        <p:spPr>
          <a:xfrm>
            <a:off x="6218753" y="2607112"/>
            <a:ext cx="1302425"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Short Weakest</a:t>
            </a:r>
            <a:endParaRPr lang="en-US" sz="1000" dirty="0"/>
          </a:p>
        </p:txBody>
      </p:sp>
      <p:sp>
        <p:nvSpPr>
          <p:cNvPr id="13" name="Text 8"/>
          <p:cNvSpPr/>
          <p:nvPr/>
        </p:nvSpPr>
        <p:spPr>
          <a:xfrm>
            <a:off x="6218753" y="2829401"/>
            <a:ext cx="2192774"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Sell currency pairs exhibiting strongest negative residual momentum</a:t>
            </a:r>
            <a:endParaRPr lang="en-US" sz="750" dirty="0"/>
          </a:p>
        </p:txBody>
      </p:sp>
      <p:pic>
        <p:nvPicPr>
          <p:cNvPr id="14" name="Image 3" descr="preencoded.png"/>
          <p:cNvPicPr>
            <a:picLocks noChangeAspect="1"/>
          </p:cNvPicPr>
          <p:nvPr/>
        </p:nvPicPr>
        <p:blipFill>
          <a:blip r:embed="rId7"/>
          <a:stretch>
            <a:fillRect/>
          </a:stretch>
        </p:blipFill>
        <p:spPr>
          <a:xfrm>
            <a:off x="8510707" y="2111097"/>
            <a:ext cx="2391132" cy="396835"/>
          </a:xfrm>
          <a:prstGeom prst="rect">
            <a:avLst/>
          </a:prstGeom>
        </p:spPr>
      </p:pic>
      <p:sp>
        <p:nvSpPr>
          <p:cNvPr id="15" name="Text 9"/>
          <p:cNvSpPr/>
          <p:nvPr/>
        </p:nvSpPr>
        <p:spPr>
          <a:xfrm>
            <a:off x="8609886" y="2607112"/>
            <a:ext cx="1534358" cy="162758"/>
          </a:xfrm>
          <a:prstGeom prst="rect">
            <a:avLst/>
          </a:prstGeom>
          <a:noFill/>
          <a:ln/>
        </p:spPr>
        <p:txBody>
          <a:bodyPr wrap="none" lIns="0" tIns="0" rIns="0" bIns="0" rtlCol="0" anchor="t"/>
          <a:lstStyle/>
          <a:p>
            <a:pPr marL="0" indent="0" algn="l">
              <a:lnSpc>
                <a:spcPts val="1250"/>
              </a:lnSpc>
              <a:buNone/>
            </a:pPr>
            <a:r>
              <a:rPr lang="en-US" sz="1000" dirty="0">
                <a:solidFill>
                  <a:srgbClr val="383838"/>
                </a:solidFill>
                <a:latin typeface="PT Serif" pitchFamily="34" charset="0"/>
                <a:ea typeface="PT Serif" pitchFamily="34" charset="-122"/>
                <a:cs typeface="PT Serif" pitchFamily="34" charset="-120"/>
              </a:rPr>
              <a:t>Cross-Sectional Neutrality</a:t>
            </a:r>
            <a:endParaRPr lang="en-US" sz="1000" dirty="0"/>
          </a:p>
        </p:txBody>
      </p:sp>
      <p:sp>
        <p:nvSpPr>
          <p:cNvPr id="16" name="Text 10"/>
          <p:cNvSpPr/>
          <p:nvPr/>
        </p:nvSpPr>
        <p:spPr>
          <a:xfrm>
            <a:off x="8609886" y="2829401"/>
            <a:ext cx="2192774"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Zero net exposure by construction—pure relative value capture</a:t>
            </a:r>
            <a:endParaRPr lang="en-US" sz="750" dirty="0"/>
          </a:p>
        </p:txBody>
      </p:sp>
      <p:sp>
        <p:nvSpPr>
          <p:cNvPr id="17" name="Text 11"/>
          <p:cNvSpPr/>
          <p:nvPr/>
        </p:nvSpPr>
        <p:spPr>
          <a:xfrm>
            <a:off x="3728442" y="3394591"/>
            <a:ext cx="4048839" cy="195382"/>
          </a:xfrm>
          <a:prstGeom prst="rect">
            <a:avLst/>
          </a:prstGeom>
          <a:noFill/>
          <a:ln/>
        </p:spPr>
        <p:txBody>
          <a:bodyPr wrap="none" lIns="0" tIns="0" rIns="0" bIns="0" rtlCol="0" anchor="t"/>
          <a:lstStyle/>
          <a:p>
            <a:pPr>
              <a:lnSpc>
                <a:spcPts val="1500"/>
              </a:lnSpc>
            </a:pPr>
            <a:r>
              <a:rPr lang="en-US" sz="1200">
                <a:solidFill>
                  <a:srgbClr val="020202"/>
                </a:solidFill>
                <a:latin typeface="PT Serif"/>
                <a:ea typeface="PT Serif" pitchFamily="34" charset="-122"/>
                <a:cs typeface="PT Serif" pitchFamily="34" charset="-120"/>
              </a:rPr>
              <a:t>Performance Comparison: Mean-Reversion (Initial Hypothesis - Failed) vs. Momentum (Our solution)</a:t>
            </a:r>
            <a:endParaRPr lang="en-US" sz="1200">
              <a:latin typeface="PT Serif"/>
            </a:endParaRPr>
          </a:p>
        </p:txBody>
      </p:sp>
      <p:pic>
        <p:nvPicPr>
          <p:cNvPr id="18" name="Image 4" descr="preencoded.png"/>
          <p:cNvPicPr>
            <a:picLocks noChangeAspect="1"/>
          </p:cNvPicPr>
          <p:nvPr/>
        </p:nvPicPr>
        <p:blipFill>
          <a:blip r:embed="rId8"/>
          <a:stretch>
            <a:fillRect/>
          </a:stretch>
        </p:blipFill>
        <p:spPr>
          <a:xfrm>
            <a:off x="3728442" y="3738801"/>
            <a:ext cx="7173397" cy="3719274"/>
          </a:xfrm>
          <a:prstGeom prst="rect">
            <a:avLst/>
          </a:prstGeom>
        </p:spPr>
      </p:pic>
      <p:sp>
        <p:nvSpPr>
          <p:cNvPr id="19" name="Shape 12"/>
          <p:cNvSpPr/>
          <p:nvPr/>
        </p:nvSpPr>
        <p:spPr>
          <a:xfrm>
            <a:off x="6331982" y="7458075"/>
            <a:ext cx="99179" cy="99179"/>
          </a:xfrm>
          <a:prstGeom prst="roundRect">
            <a:avLst>
              <a:gd name="adj" fmla="val 18439"/>
            </a:avLst>
          </a:prstGeom>
          <a:solidFill>
            <a:srgbClr val="4D1B00"/>
          </a:solidFill>
          <a:ln/>
        </p:spPr>
      </p:sp>
      <p:sp>
        <p:nvSpPr>
          <p:cNvPr id="20" name="Text 13"/>
          <p:cNvSpPr/>
          <p:nvPr/>
        </p:nvSpPr>
        <p:spPr>
          <a:xfrm>
            <a:off x="6492121" y="7458075"/>
            <a:ext cx="746760" cy="99179"/>
          </a:xfrm>
          <a:prstGeom prst="rect">
            <a:avLst/>
          </a:prstGeom>
          <a:noFill/>
          <a:ln/>
        </p:spPr>
        <p:txBody>
          <a:bodyPr wrap="none" lIns="0" tIns="0" rIns="0" bIns="0" rtlCol="0" anchor="t"/>
          <a:lstStyle/>
          <a:p>
            <a:pPr marL="0" indent="0" algn="l">
              <a:lnSpc>
                <a:spcPts val="750"/>
              </a:lnSpc>
              <a:buNone/>
            </a:pPr>
            <a:r>
              <a:rPr lang="en-US" sz="750" dirty="0">
                <a:solidFill>
                  <a:srgbClr val="383838"/>
                </a:solidFill>
                <a:latin typeface="DM Sans" pitchFamily="34" charset="0"/>
                <a:ea typeface="DM Sans" pitchFamily="34" charset="-122"/>
                <a:cs typeface="DM Sans" pitchFamily="34" charset="-120"/>
              </a:rPr>
              <a:t>Mean-Reversion</a:t>
            </a:r>
            <a:endParaRPr lang="en-US" sz="750" dirty="0"/>
          </a:p>
        </p:txBody>
      </p:sp>
      <p:sp>
        <p:nvSpPr>
          <p:cNvPr id="21" name="Shape 14"/>
          <p:cNvSpPr/>
          <p:nvPr/>
        </p:nvSpPr>
        <p:spPr>
          <a:xfrm>
            <a:off x="7391281" y="7458075"/>
            <a:ext cx="99179" cy="99179"/>
          </a:xfrm>
          <a:prstGeom prst="roundRect">
            <a:avLst>
              <a:gd name="adj" fmla="val 18439"/>
            </a:avLst>
          </a:prstGeom>
          <a:solidFill>
            <a:srgbClr val="A63A00"/>
          </a:solidFill>
          <a:ln/>
        </p:spPr>
      </p:sp>
      <p:sp>
        <p:nvSpPr>
          <p:cNvPr id="22" name="Text 15"/>
          <p:cNvSpPr/>
          <p:nvPr/>
        </p:nvSpPr>
        <p:spPr>
          <a:xfrm>
            <a:off x="7551420" y="7458075"/>
            <a:ext cx="528042" cy="99179"/>
          </a:xfrm>
          <a:prstGeom prst="rect">
            <a:avLst/>
          </a:prstGeom>
          <a:noFill/>
          <a:ln/>
        </p:spPr>
        <p:txBody>
          <a:bodyPr wrap="none" lIns="0" tIns="0" rIns="0" bIns="0" rtlCol="0" anchor="t"/>
          <a:lstStyle/>
          <a:p>
            <a:pPr marL="0" indent="0" algn="l">
              <a:lnSpc>
                <a:spcPts val="750"/>
              </a:lnSpc>
              <a:buNone/>
            </a:pPr>
            <a:r>
              <a:rPr lang="en-US" sz="750" dirty="0">
                <a:solidFill>
                  <a:srgbClr val="383838"/>
                </a:solidFill>
                <a:latin typeface="DM Sans" pitchFamily="34" charset="0"/>
                <a:ea typeface="DM Sans" pitchFamily="34" charset="-122"/>
                <a:cs typeface="DM Sans" pitchFamily="34" charset="-120"/>
              </a:rPr>
              <a:t>Momentum</a:t>
            </a:r>
            <a:endParaRPr lang="en-US" sz="750" dirty="0"/>
          </a:p>
        </p:txBody>
      </p:sp>
      <p:sp>
        <p:nvSpPr>
          <p:cNvPr id="23" name="Text 16"/>
          <p:cNvSpPr/>
          <p:nvPr/>
        </p:nvSpPr>
        <p:spPr>
          <a:xfrm>
            <a:off x="3771083" y="7718822"/>
            <a:ext cx="7173397" cy="475774"/>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The transformation is dramatic: </a:t>
            </a:r>
            <a:r>
              <a:rPr lang="en-US" sz="750" b="1" dirty="0">
                <a:solidFill>
                  <a:srgbClr val="E04F00"/>
                </a:solidFill>
                <a:latin typeface="DM Sans" pitchFamily="34" charset="0"/>
                <a:ea typeface="DM Sans" pitchFamily="34" charset="-122"/>
                <a:cs typeface="DM Sans" pitchFamily="34" charset="-120"/>
              </a:rPr>
              <a:t>from catastrophic failure to robust positive returns with a Sharpe ratio of 3.84</a:t>
            </a:r>
            <a:r>
              <a:rPr lang="en-US" sz="750" dirty="0">
                <a:solidFill>
                  <a:srgbClr val="383838"/>
                </a:solidFill>
                <a:latin typeface="DM Sans" pitchFamily="34" charset="0"/>
                <a:ea typeface="DM Sans" pitchFamily="34" charset="-122"/>
                <a:cs typeface="DM Sans" pitchFamily="34" charset="-120"/>
              </a:rPr>
              <a:t>. This result validates the momentum hypothesis and demonstrates that correct identification of the underlying market microstructure is essential for strategy success. The strategy achieved positive returns in 12 out of 14 years tested, with maximum drawdown reduced from -325% to just -6.3%.</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490186" y="563166"/>
            <a:ext cx="5446990" cy="528757"/>
          </a:xfrm>
          <a:prstGeom prst="rect">
            <a:avLst/>
          </a:prstGeom>
          <a:noFill/>
          <a:ln/>
        </p:spPr>
        <p:txBody>
          <a:bodyPr wrap="none" lIns="0" tIns="0" rIns="0" bIns="0" rtlCol="0" anchor="t"/>
          <a:lstStyle/>
          <a:p>
            <a:pPr marL="0" indent="0" algn="l">
              <a:lnSpc>
                <a:spcPts val="4150"/>
              </a:lnSpc>
              <a:buNone/>
            </a:pPr>
            <a:r>
              <a:rPr lang="en-US" sz="3300" dirty="0">
                <a:solidFill>
                  <a:srgbClr val="020202"/>
                </a:solidFill>
                <a:latin typeface="PT Serif" pitchFamily="34" charset="0"/>
                <a:ea typeface="PT Serif" pitchFamily="34" charset="-122"/>
                <a:cs typeface="PT Serif" pitchFamily="34" charset="-120"/>
              </a:rPr>
              <a:t>Market Neutrality in Practice</a:t>
            </a:r>
            <a:endParaRPr lang="en-US" sz="3300" dirty="0"/>
          </a:p>
        </p:txBody>
      </p:sp>
      <p:sp>
        <p:nvSpPr>
          <p:cNvPr id="3" name="Text 1"/>
          <p:cNvSpPr/>
          <p:nvPr/>
        </p:nvSpPr>
        <p:spPr>
          <a:xfrm>
            <a:off x="1490186" y="1156335"/>
            <a:ext cx="3344466" cy="264438"/>
          </a:xfrm>
          <a:prstGeom prst="rect">
            <a:avLst/>
          </a:prstGeom>
          <a:noFill/>
          <a:ln/>
        </p:spPr>
        <p:txBody>
          <a:bodyPr wrap="none" lIns="0" tIns="0" rIns="0" bIns="0" rtlCol="0" anchor="t"/>
          <a:lstStyle/>
          <a:p>
            <a:pPr marL="0" indent="0" algn="l">
              <a:lnSpc>
                <a:spcPts val="2050"/>
              </a:lnSpc>
              <a:buNone/>
            </a:pPr>
            <a:r>
              <a:rPr lang="en-US" sz="1650" dirty="0">
                <a:solidFill>
                  <a:srgbClr val="020202"/>
                </a:solidFill>
                <a:latin typeface="PT Serif" pitchFamily="34" charset="0"/>
                <a:ea typeface="PT Serif" pitchFamily="34" charset="-122"/>
                <a:cs typeface="PT Serif" pitchFamily="34" charset="-120"/>
              </a:rPr>
              <a:t>Relative Value, Not Directional Bets</a:t>
            </a:r>
            <a:endParaRPr lang="en-US" sz="1650" dirty="0"/>
          </a:p>
        </p:txBody>
      </p:sp>
      <p:sp>
        <p:nvSpPr>
          <p:cNvPr id="4" name="Text 2"/>
          <p:cNvSpPr/>
          <p:nvPr/>
        </p:nvSpPr>
        <p:spPr>
          <a:xfrm>
            <a:off x="1490186" y="1662470"/>
            <a:ext cx="11650028" cy="515779"/>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A critical requirement of institutional statistical arbitrage is maintaining strict market neutrality. Our momentum strategy achieves this through cross-sectional portfolio construction at every timestamp, ensuring that long and short positions balance to eliminate directional market exposure.</a:t>
            </a:r>
            <a:endParaRPr lang="en-US" sz="1250" dirty="0"/>
          </a:p>
        </p:txBody>
      </p:sp>
      <p:sp>
        <p:nvSpPr>
          <p:cNvPr id="5" name="Text 3"/>
          <p:cNvSpPr/>
          <p:nvPr/>
        </p:nvSpPr>
        <p:spPr>
          <a:xfrm>
            <a:off x="1490186" y="2359462"/>
            <a:ext cx="11650028" cy="773668"/>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Unlike directional currency strategies that bet on USD strength or weakness, our approach expresses </a:t>
            </a:r>
            <a:r>
              <a:rPr lang="en-US" sz="1250" b="1" dirty="0">
                <a:solidFill>
                  <a:srgbClr val="383838"/>
                </a:solidFill>
                <a:latin typeface="DM Sans" pitchFamily="34" charset="0"/>
                <a:ea typeface="DM Sans" pitchFamily="34" charset="-122"/>
                <a:cs typeface="DM Sans" pitchFamily="34" charset="-120"/>
              </a:rPr>
              <a:t>relative FX momentum; </a:t>
            </a:r>
            <a:r>
              <a:rPr lang="en-US" sz="1250" dirty="0">
                <a:solidFill>
                  <a:srgbClr val="383838"/>
                </a:solidFill>
                <a:latin typeface="DM Sans" pitchFamily="34" charset="0"/>
                <a:ea typeface="DM Sans" pitchFamily="34" charset="-122"/>
                <a:cs typeface="DM Sans" pitchFamily="34" charset="-120"/>
              </a:rPr>
              <a:t>profiting from differential performance across currency pairs rather than from aggregate market movements. This neutrality provides insulation from systematic FX risk factors and ensures that returns are driven solely by security selection skill.</a:t>
            </a:r>
            <a:endParaRPr lang="en-US" sz="1250" dirty="0"/>
          </a:p>
        </p:txBody>
      </p:sp>
      <p:sp>
        <p:nvSpPr>
          <p:cNvPr id="6" name="Text 4"/>
          <p:cNvSpPr/>
          <p:nvPr/>
        </p:nvSpPr>
        <p:spPr>
          <a:xfrm>
            <a:off x="1477029" y="3370180"/>
            <a:ext cx="3435906" cy="317302"/>
          </a:xfrm>
          <a:prstGeom prst="rect">
            <a:avLst/>
          </a:prstGeom>
          <a:noFill/>
          <a:ln/>
        </p:spPr>
        <p:txBody>
          <a:bodyPr wrap="none" lIns="0" tIns="0" rIns="0" bIns="0" rtlCol="0" anchor="t"/>
          <a:lstStyle/>
          <a:p>
            <a:pPr>
              <a:lnSpc>
                <a:spcPts val="2450"/>
              </a:lnSpc>
            </a:pPr>
            <a:r>
              <a:rPr lang="en-US" sz="1950">
                <a:latin typeface="PT Serif"/>
                <a:ea typeface="PT Serif" pitchFamily="34" charset="-122"/>
                <a:cs typeface="PT Serif" pitchFamily="34" charset="-120"/>
              </a:rPr>
              <a:t>Neutrality Verification Metrics</a:t>
            </a:r>
            <a:r>
              <a:rPr lang="en-US" sz="1950">
                <a:solidFill>
                  <a:srgbClr val="C00000"/>
                </a:solidFill>
                <a:latin typeface="PT Serif"/>
                <a:ea typeface="PT Serif" pitchFamily="34" charset="-122"/>
                <a:cs typeface="PT Serif" pitchFamily="34" charset="-120"/>
              </a:rPr>
              <a:t> </a:t>
            </a:r>
            <a:endParaRPr lang="en-US" sz="1950">
              <a:solidFill>
                <a:srgbClr val="C00000"/>
              </a:solidFill>
              <a:latin typeface="PT Serif"/>
              <a:ea typeface="Calibri"/>
              <a:cs typeface="Calibri"/>
            </a:endParaRPr>
          </a:p>
          <a:p>
            <a:pPr>
              <a:lnSpc>
                <a:spcPts val="2450"/>
              </a:lnSpc>
            </a:pPr>
            <a:r>
              <a:rPr lang="en-US" sz="1950">
                <a:solidFill>
                  <a:srgbClr val="C00000"/>
                </a:solidFill>
                <a:latin typeface="PT Serif"/>
                <a:ea typeface="PT Serif" pitchFamily="34" charset="-122"/>
                <a:cs typeface="PT Serif" pitchFamily="34" charset="-120"/>
              </a:rPr>
              <a:t>(What was expected from the competition guidelines)</a:t>
            </a:r>
            <a:endParaRPr lang="en-US" sz="1950">
              <a:solidFill>
                <a:srgbClr val="C00000"/>
              </a:solidFill>
              <a:ea typeface="Calibri"/>
              <a:cs typeface="Calibri"/>
            </a:endParaRPr>
          </a:p>
        </p:txBody>
      </p:sp>
      <p:sp>
        <p:nvSpPr>
          <p:cNvPr id="7" name="Shape 5"/>
          <p:cNvSpPr/>
          <p:nvPr/>
        </p:nvSpPr>
        <p:spPr>
          <a:xfrm>
            <a:off x="1477029" y="4191037"/>
            <a:ext cx="5628442" cy="2814161"/>
          </a:xfrm>
          <a:prstGeom prst="roundRect">
            <a:avLst>
              <a:gd name="adj" fmla="val 859"/>
            </a:avLst>
          </a:prstGeom>
          <a:noFill/>
          <a:ln w="7620">
            <a:solidFill>
              <a:srgbClr val="000000">
                <a:alpha val="8000"/>
              </a:srgbClr>
            </a:solidFill>
            <a:prstDash val="solid"/>
          </a:ln>
        </p:spPr>
      </p:sp>
      <p:sp>
        <p:nvSpPr>
          <p:cNvPr id="8" name="Shape 6"/>
          <p:cNvSpPr/>
          <p:nvPr/>
        </p:nvSpPr>
        <p:spPr>
          <a:xfrm>
            <a:off x="1484649" y="4198657"/>
            <a:ext cx="5613202" cy="466487"/>
          </a:xfrm>
          <a:prstGeom prst="rect">
            <a:avLst/>
          </a:prstGeom>
          <a:solidFill>
            <a:srgbClr val="FFFFFF">
              <a:alpha val="4000"/>
            </a:srgbClr>
          </a:solidFill>
          <a:ln/>
        </p:spPr>
      </p:sp>
      <p:sp>
        <p:nvSpPr>
          <p:cNvPr id="9" name="Text 7"/>
          <p:cNvSpPr/>
          <p:nvPr/>
        </p:nvSpPr>
        <p:spPr>
          <a:xfrm>
            <a:off x="1645860" y="4302956"/>
            <a:ext cx="2480548" cy="257889"/>
          </a:xfrm>
          <a:prstGeom prst="rect">
            <a:avLst/>
          </a:prstGeom>
          <a:noFill/>
          <a:ln/>
        </p:spPr>
        <p:txBody>
          <a:bodyPr wrap="non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Measure</a:t>
            </a:r>
            <a:endParaRPr lang="en-US" sz="1250" dirty="0"/>
          </a:p>
        </p:txBody>
      </p:sp>
      <p:sp>
        <p:nvSpPr>
          <p:cNvPr id="10" name="Text 8"/>
          <p:cNvSpPr/>
          <p:nvPr/>
        </p:nvSpPr>
        <p:spPr>
          <a:xfrm>
            <a:off x="4456211" y="4302956"/>
            <a:ext cx="2480548" cy="257889"/>
          </a:xfrm>
          <a:prstGeom prst="rect">
            <a:avLst/>
          </a:prstGeom>
          <a:noFill/>
          <a:ln/>
        </p:spPr>
        <p:txBody>
          <a:bodyPr wrap="non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Value</a:t>
            </a:r>
            <a:endParaRPr lang="en-US" sz="1250" dirty="0"/>
          </a:p>
        </p:txBody>
      </p:sp>
      <p:sp>
        <p:nvSpPr>
          <p:cNvPr id="11" name="Shape 9"/>
          <p:cNvSpPr/>
          <p:nvPr/>
        </p:nvSpPr>
        <p:spPr>
          <a:xfrm>
            <a:off x="1484649" y="4665144"/>
            <a:ext cx="5613202" cy="466487"/>
          </a:xfrm>
          <a:prstGeom prst="rect">
            <a:avLst/>
          </a:prstGeom>
          <a:solidFill>
            <a:srgbClr val="000000">
              <a:alpha val="4000"/>
            </a:srgbClr>
          </a:solidFill>
          <a:ln/>
        </p:spPr>
      </p:sp>
      <p:sp>
        <p:nvSpPr>
          <p:cNvPr id="12" name="Text 10"/>
          <p:cNvSpPr/>
          <p:nvPr/>
        </p:nvSpPr>
        <p:spPr>
          <a:xfrm>
            <a:off x="1645860" y="4769443"/>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Average Net Exposure</a:t>
            </a:r>
            <a:endParaRPr lang="en-US" sz="1250" dirty="0"/>
          </a:p>
        </p:txBody>
      </p:sp>
      <p:sp>
        <p:nvSpPr>
          <p:cNvPr id="13" name="Text 11"/>
          <p:cNvSpPr/>
          <p:nvPr/>
        </p:nvSpPr>
        <p:spPr>
          <a:xfrm>
            <a:off x="4456211" y="4769443"/>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E04F00"/>
                </a:solidFill>
                <a:latin typeface="DM Sans" pitchFamily="34" charset="0"/>
                <a:ea typeface="DM Sans" pitchFamily="34" charset="-122"/>
                <a:cs typeface="DM Sans" pitchFamily="34" charset="-120"/>
              </a:rPr>
              <a:t>~0.000000</a:t>
            </a:r>
            <a:endParaRPr lang="en-US" sz="1250" dirty="0"/>
          </a:p>
        </p:txBody>
      </p:sp>
      <p:sp>
        <p:nvSpPr>
          <p:cNvPr id="14" name="Shape 12"/>
          <p:cNvSpPr/>
          <p:nvPr/>
        </p:nvSpPr>
        <p:spPr>
          <a:xfrm>
            <a:off x="1484649" y="5131631"/>
            <a:ext cx="5613202" cy="466487"/>
          </a:xfrm>
          <a:prstGeom prst="rect">
            <a:avLst/>
          </a:prstGeom>
          <a:solidFill>
            <a:srgbClr val="FFFFFF">
              <a:alpha val="4000"/>
            </a:srgbClr>
          </a:solidFill>
          <a:ln/>
        </p:spPr>
      </p:sp>
      <p:sp>
        <p:nvSpPr>
          <p:cNvPr id="15" name="Text 13"/>
          <p:cNvSpPr/>
          <p:nvPr/>
        </p:nvSpPr>
        <p:spPr>
          <a:xfrm>
            <a:off x="1645860" y="5235930"/>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Net Exposure Std Dev</a:t>
            </a:r>
            <a:endParaRPr lang="en-US" sz="1250" dirty="0"/>
          </a:p>
        </p:txBody>
      </p:sp>
      <p:sp>
        <p:nvSpPr>
          <p:cNvPr id="16" name="Text 14"/>
          <p:cNvSpPr/>
          <p:nvPr/>
        </p:nvSpPr>
        <p:spPr>
          <a:xfrm>
            <a:off x="4456211" y="5235930"/>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0.00018</a:t>
            </a:r>
            <a:endParaRPr lang="en-US" sz="1250" dirty="0"/>
          </a:p>
        </p:txBody>
      </p:sp>
      <p:sp>
        <p:nvSpPr>
          <p:cNvPr id="17" name="Shape 15"/>
          <p:cNvSpPr/>
          <p:nvPr/>
        </p:nvSpPr>
        <p:spPr>
          <a:xfrm>
            <a:off x="1484649" y="5598118"/>
            <a:ext cx="5613202" cy="466487"/>
          </a:xfrm>
          <a:prstGeom prst="rect">
            <a:avLst/>
          </a:prstGeom>
          <a:solidFill>
            <a:srgbClr val="000000">
              <a:alpha val="4000"/>
            </a:srgbClr>
          </a:solidFill>
          <a:ln/>
        </p:spPr>
      </p:sp>
      <p:sp>
        <p:nvSpPr>
          <p:cNvPr id="18" name="Text 16"/>
          <p:cNvSpPr/>
          <p:nvPr/>
        </p:nvSpPr>
        <p:spPr>
          <a:xfrm>
            <a:off x="1645860" y="5702416"/>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Max Absolute Net Exposure</a:t>
            </a:r>
            <a:endParaRPr lang="en-US" sz="1250" dirty="0"/>
          </a:p>
        </p:txBody>
      </p:sp>
      <p:sp>
        <p:nvSpPr>
          <p:cNvPr id="19" name="Text 17"/>
          <p:cNvSpPr/>
          <p:nvPr/>
        </p:nvSpPr>
        <p:spPr>
          <a:xfrm>
            <a:off x="4456211" y="5702416"/>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&lt; 0.001</a:t>
            </a:r>
            <a:endParaRPr lang="en-US" sz="1250" dirty="0"/>
          </a:p>
        </p:txBody>
      </p:sp>
      <p:sp>
        <p:nvSpPr>
          <p:cNvPr id="20" name="Shape 18"/>
          <p:cNvSpPr/>
          <p:nvPr/>
        </p:nvSpPr>
        <p:spPr>
          <a:xfrm>
            <a:off x="1484649" y="6064605"/>
            <a:ext cx="5613202" cy="466487"/>
          </a:xfrm>
          <a:prstGeom prst="rect">
            <a:avLst/>
          </a:prstGeom>
          <a:solidFill>
            <a:srgbClr val="FFFFFF">
              <a:alpha val="4000"/>
            </a:srgbClr>
          </a:solidFill>
          <a:ln/>
        </p:spPr>
      </p:sp>
      <p:sp>
        <p:nvSpPr>
          <p:cNvPr id="21" name="Text 19"/>
          <p:cNvSpPr/>
          <p:nvPr/>
        </p:nvSpPr>
        <p:spPr>
          <a:xfrm>
            <a:off x="1645860" y="6168903"/>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Position Bounds Compliance</a:t>
            </a:r>
            <a:endParaRPr lang="en-US" sz="1250" dirty="0"/>
          </a:p>
        </p:txBody>
      </p:sp>
      <p:sp>
        <p:nvSpPr>
          <p:cNvPr id="22" name="Text 20"/>
          <p:cNvSpPr/>
          <p:nvPr/>
        </p:nvSpPr>
        <p:spPr>
          <a:xfrm>
            <a:off x="4456211" y="6168903"/>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[-1, 1] satisfied</a:t>
            </a:r>
            <a:endParaRPr lang="en-US" sz="1250" dirty="0"/>
          </a:p>
        </p:txBody>
      </p:sp>
      <p:sp>
        <p:nvSpPr>
          <p:cNvPr id="23" name="Shape 21"/>
          <p:cNvSpPr/>
          <p:nvPr/>
        </p:nvSpPr>
        <p:spPr>
          <a:xfrm>
            <a:off x="1484649" y="6531091"/>
            <a:ext cx="5613202" cy="466487"/>
          </a:xfrm>
          <a:prstGeom prst="rect">
            <a:avLst/>
          </a:prstGeom>
          <a:solidFill>
            <a:srgbClr val="000000">
              <a:alpha val="4000"/>
            </a:srgbClr>
          </a:solidFill>
          <a:ln/>
        </p:spPr>
      </p:sp>
      <p:sp>
        <p:nvSpPr>
          <p:cNvPr id="24" name="Text 22"/>
          <p:cNvSpPr/>
          <p:nvPr/>
        </p:nvSpPr>
        <p:spPr>
          <a:xfrm>
            <a:off x="1645860" y="6635390"/>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Beta to USD Index</a:t>
            </a:r>
            <a:endParaRPr lang="en-US" sz="1250" dirty="0"/>
          </a:p>
        </p:txBody>
      </p:sp>
      <p:sp>
        <p:nvSpPr>
          <p:cNvPr id="25" name="Text 23"/>
          <p:cNvSpPr/>
          <p:nvPr/>
        </p:nvSpPr>
        <p:spPr>
          <a:xfrm>
            <a:off x="4456211" y="6635390"/>
            <a:ext cx="248054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0.003</a:t>
            </a:r>
            <a:endParaRPr lang="en-US" sz="1250" dirty="0"/>
          </a:p>
        </p:txBody>
      </p:sp>
      <p:sp>
        <p:nvSpPr>
          <p:cNvPr id="26" name="Text 24"/>
          <p:cNvSpPr/>
          <p:nvPr/>
        </p:nvSpPr>
        <p:spPr>
          <a:xfrm>
            <a:off x="7881205" y="3396493"/>
            <a:ext cx="2538293" cy="317302"/>
          </a:xfrm>
          <a:prstGeom prst="rect">
            <a:avLst/>
          </a:prstGeom>
          <a:noFill/>
          <a:ln/>
        </p:spPr>
        <p:txBody>
          <a:bodyPr wrap="none" lIns="0" tIns="0" rIns="0" bIns="0" rtlCol="0" anchor="t"/>
          <a:lstStyle/>
          <a:p>
            <a:pPr marL="0" indent="0" algn="l">
              <a:lnSpc>
                <a:spcPts val="2450"/>
              </a:lnSpc>
              <a:buNone/>
            </a:pPr>
            <a:r>
              <a:rPr lang="en-US" sz="1950" dirty="0">
                <a:solidFill>
                  <a:srgbClr val="020202"/>
                </a:solidFill>
                <a:latin typeface="PT Serif" pitchFamily="34" charset="0"/>
                <a:ea typeface="PT Serif" pitchFamily="34" charset="-122"/>
                <a:cs typeface="PT Serif" pitchFamily="34" charset="-120"/>
              </a:rPr>
              <a:t>Portfolio Construction</a:t>
            </a:r>
            <a:endParaRPr lang="en-US" sz="1950" dirty="0"/>
          </a:p>
        </p:txBody>
      </p:sp>
      <p:sp>
        <p:nvSpPr>
          <p:cNvPr id="27" name="Text 25"/>
          <p:cNvSpPr/>
          <p:nvPr/>
        </p:nvSpPr>
        <p:spPr>
          <a:xfrm>
            <a:off x="7881205" y="3874887"/>
            <a:ext cx="5628442" cy="2578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Cross-sectional ranking updated every 5 seconds</a:t>
            </a:r>
            <a:endParaRPr lang="en-US" sz="1250" dirty="0"/>
          </a:p>
        </p:txBody>
      </p:sp>
      <p:sp>
        <p:nvSpPr>
          <p:cNvPr id="28" name="Text 26"/>
          <p:cNvSpPr/>
          <p:nvPr/>
        </p:nvSpPr>
        <p:spPr>
          <a:xfrm>
            <a:off x="7881205" y="4189092"/>
            <a:ext cx="5628442" cy="2578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Equal dollar-weighted long and short exposure</a:t>
            </a:r>
            <a:endParaRPr lang="en-US" sz="1250" dirty="0"/>
          </a:p>
        </p:txBody>
      </p:sp>
      <p:sp>
        <p:nvSpPr>
          <p:cNvPr id="29" name="Text 27"/>
          <p:cNvSpPr/>
          <p:nvPr/>
        </p:nvSpPr>
        <p:spPr>
          <a:xfrm>
            <a:off x="7881205" y="4503298"/>
            <a:ext cx="5628442" cy="2578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No overnight position carry or directional accumulation</a:t>
            </a:r>
            <a:endParaRPr lang="en-US" sz="1250" dirty="0"/>
          </a:p>
        </p:txBody>
      </p:sp>
      <p:sp>
        <p:nvSpPr>
          <p:cNvPr id="30" name="Text 28"/>
          <p:cNvSpPr/>
          <p:nvPr/>
        </p:nvSpPr>
        <p:spPr>
          <a:xfrm>
            <a:off x="7881205" y="4817504"/>
            <a:ext cx="5628442" cy="2578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Automatic rebalancing maintains neutrality dynamically</a:t>
            </a:r>
            <a:endParaRPr lang="en-US" sz="1250" dirty="0"/>
          </a:p>
        </p:txBody>
      </p:sp>
      <p:sp>
        <p:nvSpPr>
          <p:cNvPr id="31" name="Shape 29"/>
          <p:cNvSpPr/>
          <p:nvPr/>
        </p:nvSpPr>
        <p:spPr>
          <a:xfrm>
            <a:off x="7881205" y="5256607"/>
            <a:ext cx="5628442" cy="1200507"/>
          </a:xfrm>
          <a:prstGeom prst="roundRect">
            <a:avLst>
              <a:gd name="adj" fmla="val 2014"/>
            </a:avLst>
          </a:prstGeom>
          <a:solidFill>
            <a:srgbClr val="FFCDB3"/>
          </a:solidFill>
          <a:ln/>
        </p:spPr>
      </p:sp>
      <p:pic>
        <p:nvPicPr>
          <p:cNvPr id="32" name="Image 0" descr="preencoded.png"/>
          <p:cNvPicPr>
            <a:picLocks noChangeAspect="1"/>
          </p:cNvPicPr>
          <p:nvPr/>
        </p:nvPicPr>
        <p:blipFill>
          <a:blip r:embed="rId3"/>
          <a:stretch>
            <a:fillRect/>
          </a:stretch>
        </p:blipFill>
        <p:spPr>
          <a:xfrm>
            <a:off x="8042297" y="5492232"/>
            <a:ext cx="201454" cy="161092"/>
          </a:xfrm>
          <a:prstGeom prst="rect">
            <a:avLst/>
          </a:prstGeom>
        </p:spPr>
      </p:pic>
      <p:sp>
        <p:nvSpPr>
          <p:cNvPr id="33" name="Text 30"/>
          <p:cNvSpPr/>
          <p:nvPr/>
        </p:nvSpPr>
        <p:spPr>
          <a:xfrm>
            <a:off x="8404842" y="5457942"/>
            <a:ext cx="4943713" cy="773668"/>
          </a:xfrm>
          <a:prstGeom prst="rect">
            <a:avLst/>
          </a:prstGeom>
          <a:noFill/>
          <a:ln/>
        </p:spPr>
        <p:txBody>
          <a:bodyPr wrap="square" lIns="0" tIns="0" rIns="0" bIns="0" rtlCol="0" anchor="t"/>
          <a:lstStyle/>
          <a:p>
            <a:pPr marL="0" indent="0" algn="l">
              <a:lnSpc>
                <a:spcPts val="2000"/>
              </a:lnSpc>
              <a:buNone/>
            </a:pPr>
            <a:r>
              <a:rPr lang="en-US" sz="1250" b="1">
                <a:solidFill>
                  <a:srgbClr val="000000"/>
                </a:solidFill>
                <a:latin typeface="DM Sans"/>
                <a:ea typeface="DM Sans" pitchFamily="34" charset="-122"/>
                <a:cs typeface="DM Sans" pitchFamily="34" charset="-120"/>
              </a:rPr>
              <a:t>Result:</a:t>
            </a:r>
            <a:r>
              <a:rPr lang="en-US" sz="1250">
                <a:solidFill>
                  <a:srgbClr val="000000"/>
                </a:solidFill>
                <a:latin typeface="DM Sans"/>
                <a:ea typeface="DM Sans" pitchFamily="34" charset="-122"/>
                <a:cs typeface="DM Sans" pitchFamily="34" charset="-120"/>
              </a:rPr>
              <a:t> The strategy maintains near-perfect neutrality with average net exposure indistinguishable from zero and maximum deviation below 0.1%.</a:t>
            </a:r>
            <a:endParaRPr lang="en-US" sz="1250">
              <a:latin typeface="DM Sans"/>
            </a:endParaRPr>
          </a:p>
        </p:txBody>
      </p:sp>
      <p:sp>
        <p:nvSpPr>
          <p:cNvPr id="34" name="Text 31"/>
          <p:cNvSpPr/>
          <p:nvPr/>
        </p:nvSpPr>
        <p:spPr>
          <a:xfrm>
            <a:off x="1490186" y="7301841"/>
            <a:ext cx="11650028" cy="515779"/>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This verification confirms that the strategy's positive returns cannot be attributed to directional FX exposure or hidden factor loadings. The alpha is genuinely derived from identifying and exploiting relative momentum relationships across currency pairs.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769263" y="272891"/>
            <a:ext cx="3892425" cy="366457"/>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When Alpha Meets Reality</a:t>
            </a:r>
            <a:endParaRPr lang="en-US" sz="2050" dirty="0"/>
          </a:p>
        </p:txBody>
      </p:sp>
      <p:sp>
        <p:nvSpPr>
          <p:cNvPr id="3" name="Shape 1"/>
          <p:cNvSpPr/>
          <p:nvPr/>
        </p:nvSpPr>
        <p:spPr>
          <a:xfrm>
            <a:off x="3728442" y="690749"/>
            <a:ext cx="853559" cy="201811"/>
          </a:xfrm>
          <a:prstGeom prst="roundRect">
            <a:avLst>
              <a:gd name="adj" fmla="val 5901"/>
            </a:avLst>
          </a:prstGeom>
          <a:noFill/>
          <a:ln w="7620">
            <a:solidFill>
              <a:srgbClr val="E04F00"/>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5593" y="751947"/>
            <a:ext cx="79296" cy="79296"/>
          </a:xfrm>
          <a:prstGeom prst="rect">
            <a:avLst/>
          </a:prstGeom>
        </p:spPr>
      </p:pic>
      <p:sp>
        <p:nvSpPr>
          <p:cNvPr id="5" name="Text 2"/>
          <p:cNvSpPr/>
          <p:nvPr/>
        </p:nvSpPr>
        <p:spPr>
          <a:xfrm>
            <a:off x="3914537" y="728135"/>
            <a:ext cx="600313" cy="127040"/>
          </a:xfrm>
          <a:prstGeom prst="rect">
            <a:avLst/>
          </a:prstGeom>
          <a:noFill/>
          <a:ln/>
        </p:spPr>
        <p:txBody>
          <a:bodyPr wrap="none" lIns="0" tIns="0" rIns="0" bIns="0" rtlCol="0" anchor="t"/>
          <a:lstStyle/>
          <a:p>
            <a:pPr marL="0" indent="0" algn="l">
              <a:lnSpc>
                <a:spcPts val="1000"/>
              </a:lnSpc>
              <a:buNone/>
            </a:pPr>
            <a:r>
              <a:rPr lang="en-US" sz="600" dirty="0">
                <a:solidFill>
                  <a:srgbClr val="E04F00"/>
                </a:solidFill>
                <a:latin typeface="DM Sans" pitchFamily="34" charset="0"/>
                <a:ea typeface="DM Sans" pitchFamily="34" charset="-122"/>
                <a:cs typeface="DM Sans" pitchFamily="34" charset="-120"/>
              </a:rPr>
              <a:t>THE COST WALL</a:t>
            </a:r>
            <a:endParaRPr lang="en-US" sz="600" dirty="0"/>
          </a:p>
        </p:txBody>
      </p:sp>
      <p:sp>
        <p:nvSpPr>
          <p:cNvPr id="6" name="Text 3"/>
          <p:cNvSpPr/>
          <p:nvPr/>
        </p:nvSpPr>
        <p:spPr>
          <a:xfrm>
            <a:off x="3728442" y="1110258"/>
            <a:ext cx="7173397" cy="475774"/>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Despite generating strong gross performance with a Sharpe ratio of 3.84, the momentum strategy encountered the unforgiving reality that confronts all high-frequency trading approaches: transaction costs. Even small per-trade costs, when multiplied across thousands of trades, can completely eliminate positive returns and transform an alpha-generating strategy into a capital-destroying one.</a:t>
            </a:r>
            <a:endParaRPr lang="en-US" sz="750" dirty="0"/>
          </a:p>
        </p:txBody>
      </p:sp>
      <p:sp>
        <p:nvSpPr>
          <p:cNvPr id="7" name="Text 4"/>
          <p:cNvSpPr/>
          <p:nvPr/>
        </p:nvSpPr>
        <p:spPr>
          <a:xfrm>
            <a:off x="3728442" y="1697593"/>
            <a:ext cx="7173397" cy="317183"/>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We conducted a comprehensive cost stress test, systematically evaluating strategy performance across a range of transaction cost assumptions measured in basis points per trade. The results reveal the extreme cost-sensitivity inherent in high-frequency statistical arbitrage.</a:t>
            </a:r>
            <a:endParaRPr lang="en-US" sz="750" dirty="0"/>
          </a:p>
        </p:txBody>
      </p:sp>
      <p:sp>
        <p:nvSpPr>
          <p:cNvPr id="8" name="Text 5"/>
          <p:cNvSpPr/>
          <p:nvPr/>
        </p:nvSpPr>
        <p:spPr>
          <a:xfrm>
            <a:off x="3728442" y="2163604"/>
            <a:ext cx="2321004" cy="195382"/>
          </a:xfrm>
          <a:prstGeom prst="rect">
            <a:avLst/>
          </a:prstGeom>
          <a:noFill/>
          <a:ln/>
        </p:spPr>
        <p:txBody>
          <a:bodyPr wrap="none" lIns="0" tIns="0" rIns="0" bIns="0" rtlCol="0" anchor="t"/>
          <a:lstStyle/>
          <a:p>
            <a:pPr marL="0" indent="0" algn="l">
              <a:lnSpc>
                <a:spcPts val="1500"/>
              </a:lnSpc>
              <a:buNone/>
            </a:pPr>
            <a:r>
              <a:rPr lang="en-US" sz="1200" dirty="0">
                <a:solidFill>
                  <a:srgbClr val="020202"/>
                </a:solidFill>
                <a:latin typeface="PT Serif" pitchFamily="34" charset="0"/>
                <a:ea typeface="PT Serif" pitchFamily="34" charset="-122"/>
                <a:cs typeface="PT Serif" pitchFamily="34" charset="-120"/>
              </a:rPr>
              <a:t>Transaction Cost Impact Analysis</a:t>
            </a:r>
            <a:endParaRPr lang="en-US" sz="1200" dirty="0"/>
          </a:p>
        </p:txBody>
      </p:sp>
      <p:pic>
        <p:nvPicPr>
          <p:cNvPr id="9" name="Image 1" descr="preencoded.png"/>
          <p:cNvPicPr>
            <a:picLocks noChangeAspect="1"/>
          </p:cNvPicPr>
          <p:nvPr/>
        </p:nvPicPr>
        <p:blipFill>
          <a:blip r:embed="rId5"/>
          <a:stretch>
            <a:fillRect/>
          </a:stretch>
        </p:blipFill>
        <p:spPr>
          <a:xfrm>
            <a:off x="3728442" y="2507813"/>
            <a:ext cx="7173397" cy="3719274"/>
          </a:xfrm>
          <a:prstGeom prst="rect">
            <a:avLst/>
          </a:prstGeom>
        </p:spPr>
      </p:pic>
      <p:sp>
        <p:nvSpPr>
          <p:cNvPr id="10" name="Shape 6"/>
          <p:cNvSpPr/>
          <p:nvPr/>
        </p:nvSpPr>
        <p:spPr>
          <a:xfrm>
            <a:off x="6411992" y="6227088"/>
            <a:ext cx="99179" cy="99179"/>
          </a:xfrm>
          <a:prstGeom prst="roundRect">
            <a:avLst>
              <a:gd name="adj" fmla="val 18439"/>
            </a:avLst>
          </a:prstGeom>
          <a:solidFill>
            <a:srgbClr val="4D1B00"/>
          </a:solidFill>
          <a:ln/>
        </p:spPr>
      </p:sp>
      <p:sp>
        <p:nvSpPr>
          <p:cNvPr id="11" name="Text 7"/>
          <p:cNvSpPr/>
          <p:nvPr/>
        </p:nvSpPr>
        <p:spPr>
          <a:xfrm>
            <a:off x="6572131" y="6227088"/>
            <a:ext cx="666750" cy="99179"/>
          </a:xfrm>
          <a:prstGeom prst="rect">
            <a:avLst/>
          </a:prstGeom>
          <a:noFill/>
          <a:ln/>
        </p:spPr>
        <p:txBody>
          <a:bodyPr wrap="none" lIns="0" tIns="0" rIns="0" bIns="0" rtlCol="0" anchor="t"/>
          <a:lstStyle/>
          <a:p>
            <a:pPr marL="0" indent="0" algn="l">
              <a:lnSpc>
                <a:spcPts val="750"/>
              </a:lnSpc>
              <a:buNone/>
            </a:pPr>
            <a:r>
              <a:rPr lang="en-US" sz="750" dirty="0">
                <a:solidFill>
                  <a:srgbClr val="383838"/>
                </a:solidFill>
                <a:latin typeface="DM Sans" pitchFamily="34" charset="0"/>
                <a:ea typeface="DM Sans" pitchFamily="34" charset="-122"/>
                <a:cs typeface="DM Sans" pitchFamily="34" charset="-120"/>
              </a:rPr>
              <a:t>Net Return (%)</a:t>
            </a:r>
            <a:endParaRPr lang="en-US" sz="750" dirty="0"/>
          </a:p>
        </p:txBody>
      </p:sp>
      <p:sp>
        <p:nvSpPr>
          <p:cNvPr id="12" name="Shape 8"/>
          <p:cNvSpPr/>
          <p:nvPr/>
        </p:nvSpPr>
        <p:spPr>
          <a:xfrm>
            <a:off x="7391281" y="6227088"/>
            <a:ext cx="99179" cy="99179"/>
          </a:xfrm>
          <a:prstGeom prst="roundRect">
            <a:avLst>
              <a:gd name="adj" fmla="val 18439"/>
            </a:avLst>
          </a:prstGeom>
          <a:solidFill>
            <a:srgbClr val="A63A00"/>
          </a:solidFill>
          <a:ln/>
        </p:spPr>
      </p:sp>
      <p:sp>
        <p:nvSpPr>
          <p:cNvPr id="13" name="Text 9"/>
          <p:cNvSpPr/>
          <p:nvPr/>
        </p:nvSpPr>
        <p:spPr>
          <a:xfrm>
            <a:off x="7551420" y="6227088"/>
            <a:ext cx="770096" cy="99179"/>
          </a:xfrm>
          <a:prstGeom prst="rect">
            <a:avLst/>
          </a:prstGeom>
          <a:noFill/>
          <a:ln/>
        </p:spPr>
        <p:txBody>
          <a:bodyPr wrap="none" lIns="0" tIns="0" rIns="0" bIns="0" rtlCol="0" anchor="t"/>
          <a:lstStyle/>
          <a:p>
            <a:pPr marL="0" indent="0" algn="l">
              <a:lnSpc>
                <a:spcPts val="750"/>
              </a:lnSpc>
              <a:buNone/>
            </a:pPr>
            <a:r>
              <a:rPr lang="en-US" sz="750" dirty="0">
                <a:solidFill>
                  <a:srgbClr val="383838"/>
                </a:solidFill>
                <a:latin typeface="DM Sans" pitchFamily="34" charset="0"/>
                <a:ea typeface="DM Sans" pitchFamily="34" charset="-122"/>
                <a:cs typeface="DM Sans" pitchFamily="34" charset="-120"/>
              </a:rPr>
              <a:t>Net Sharpe Ratio</a:t>
            </a:r>
            <a:endParaRPr lang="en-US" sz="750" dirty="0"/>
          </a:p>
        </p:txBody>
      </p:sp>
      <p:sp>
        <p:nvSpPr>
          <p:cNvPr id="14" name="Text 10"/>
          <p:cNvSpPr/>
          <p:nvPr/>
        </p:nvSpPr>
        <p:spPr>
          <a:xfrm>
            <a:off x="3728442" y="6725722"/>
            <a:ext cx="3836432" cy="634365"/>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The cost sensitivity curve reveals a critical threshold: </a:t>
            </a:r>
            <a:r>
              <a:rPr lang="en-US" sz="750" b="1" dirty="0">
                <a:solidFill>
                  <a:srgbClr val="E04F00"/>
                </a:solidFill>
                <a:latin typeface="DM Sans" pitchFamily="34" charset="0"/>
                <a:ea typeface="DM Sans" pitchFamily="34" charset="-122"/>
                <a:cs typeface="DM Sans" pitchFamily="34" charset="-120"/>
              </a:rPr>
              <a:t>at approximately 1 basis point per trade, the strategy crosses from positive to negative Sharpe ratio</a:t>
            </a:r>
            <a:r>
              <a:rPr lang="en-US" sz="750" dirty="0">
                <a:solidFill>
                  <a:srgbClr val="383838"/>
                </a:solidFill>
                <a:latin typeface="DM Sans" pitchFamily="34" charset="0"/>
                <a:ea typeface="DM Sans" pitchFamily="34" charset="-122"/>
                <a:cs typeface="DM Sans" pitchFamily="34" charset="-120"/>
              </a:rPr>
              <a:t>. This represents the breakeven cost level where gross alpha exactly equals friction costs.</a:t>
            </a:r>
            <a:endParaRPr lang="en-US" sz="750" dirty="0"/>
          </a:p>
        </p:txBody>
      </p:sp>
      <p:sp>
        <p:nvSpPr>
          <p:cNvPr id="15" name="Text 11"/>
          <p:cNvSpPr/>
          <p:nvPr/>
        </p:nvSpPr>
        <p:spPr>
          <a:xfrm>
            <a:off x="3728442" y="7449383"/>
            <a:ext cx="3836432" cy="475774"/>
          </a:xfrm>
          <a:prstGeom prst="rect">
            <a:avLst/>
          </a:prstGeom>
          <a:noFill/>
          <a:ln/>
        </p:spPr>
        <p:txBody>
          <a:bodyPr wrap="squar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At 2 basis points, still well within realistic institutional trading costs for high-frequency FX, the strategy returns to catastrophically negative performance comparable to the original mean-reversion approach.</a:t>
            </a:r>
            <a:endParaRPr lang="en-US" sz="750" dirty="0"/>
          </a:p>
        </p:txBody>
      </p:sp>
      <p:sp>
        <p:nvSpPr>
          <p:cNvPr id="16" name="Text 12"/>
          <p:cNvSpPr/>
          <p:nvPr/>
        </p:nvSpPr>
        <p:spPr>
          <a:xfrm>
            <a:off x="7963257" y="6747986"/>
            <a:ext cx="2946083" cy="634365"/>
          </a:xfrm>
          <a:prstGeom prst="rect">
            <a:avLst/>
          </a:prstGeom>
          <a:noFill/>
          <a:ln/>
        </p:spPr>
        <p:txBody>
          <a:bodyPr wrap="square" lIns="0" tIns="0" rIns="0" bIns="0" rtlCol="0" anchor="t"/>
          <a:lstStyle/>
          <a:p>
            <a:pPr marL="0" indent="0" algn="l">
              <a:lnSpc>
                <a:spcPts val="1250"/>
              </a:lnSpc>
              <a:buNone/>
            </a:pPr>
            <a:r>
              <a:rPr lang="en-US" sz="750" b="1" dirty="0">
                <a:solidFill>
                  <a:srgbClr val="383838"/>
                </a:solidFill>
                <a:latin typeface="DM Sans" pitchFamily="34" charset="0"/>
                <a:ea typeface="DM Sans" pitchFamily="34" charset="-122"/>
                <a:cs typeface="DM Sans" pitchFamily="34" charset="-120"/>
              </a:rPr>
              <a:t>Core Conclusion:</a:t>
            </a:r>
            <a:r>
              <a:rPr lang="en-US" sz="750" dirty="0">
                <a:solidFill>
                  <a:srgbClr val="383838"/>
                </a:solidFill>
                <a:latin typeface="DM Sans" pitchFamily="34" charset="0"/>
                <a:ea typeface="DM Sans" pitchFamily="34" charset="-122"/>
                <a:cs typeface="DM Sans" pitchFamily="34" charset="-120"/>
              </a:rPr>
              <a:t> The strategy is demonstrably alpha-positive in gross terms, but operationally cost-sensitive. Implementation viability depends critically on execution quality and broker relationships.</a:t>
            </a:r>
            <a:endParaRPr lang="en-US" sz="750" dirty="0"/>
          </a:p>
        </p:txBody>
      </p:sp>
      <p:sp>
        <p:nvSpPr>
          <p:cNvPr id="17" name="Shape 13"/>
          <p:cNvSpPr/>
          <p:nvPr/>
        </p:nvSpPr>
        <p:spPr>
          <a:xfrm>
            <a:off x="7814429" y="6747986"/>
            <a:ext cx="15240" cy="634365"/>
          </a:xfrm>
          <a:prstGeom prst="rect">
            <a:avLst/>
          </a:prstGeom>
          <a:solidFill>
            <a:srgbClr val="E04F00"/>
          </a:solidFill>
          <a:ln/>
        </p:spPr>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C32BA74AEA8440AFAA949979967361" ma:contentTypeVersion="6" ma:contentTypeDescription="Create a new document." ma:contentTypeScope="" ma:versionID="ddc7146c86a6ad02a6b9daa0e7a943f9">
  <xsd:schema xmlns:xsd="http://www.w3.org/2001/XMLSchema" xmlns:xs="http://www.w3.org/2001/XMLSchema" xmlns:p="http://schemas.microsoft.com/office/2006/metadata/properties" xmlns:ns3="5f373f0d-468e-4423-820b-176f437c610e" targetNamespace="http://schemas.microsoft.com/office/2006/metadata/properties" ma:root="true" ma:fieldsID="df127df54c76a0a9194cc47a0c32d758" ns3:_="">
    <xsd:import namespace="5f373f0d-468e-4423-820b-176f437c610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73f0d-468e-4423-820b-176f437c61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f373f0d-468e-4423-820b-176f437c610e" xsi:nil="true"/>
  </documentManagement>
</p:properties>
</file>

<file path=customXml/itemProps1.xml><?xml version="1.0" encoding="utf-8"?>
<ds:datastoreItem xmlns:ds="http://schemas.openxmlformats.org/officeDocument/2006/customXml" ds:itemID="{B1D6E4F4-36A0-4396-843F-53D54565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73f0d-468e-4423-820b-176f437c61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872511-E778-4D65-88E1-92C7225AA54F}">
  <ds:schemaRefs>
    <ds:schemaRef ds:uri="http://schemas.microsoft.com/sharepoint/v3/contenttype/forms"/>
  </ds:schemaRefs>
</ds:datastoreItem>
</file>

<file path=customXml/itemProps3.xml><?xml version="1.0" encoding="utf-8"?>
<ds:datastoreItem xmlns:ds="http://schemas.openxmlformats.org/officeDocument/2006/customXml" ds:itemID="{99D4CCB9-6AD8-4DB1-AC3E-6F930520EF78}">
  <ds:schemaRefs>
    <ds:schemaRef ds:uri="http://schemas.microsoft.com/office/2006/metadata/properties"/>
    <ds:schemaRef ds:uri="http://purl.org/dc/elements/1.1/"/>
    <ds:schemaRef ds:uri="http://www.w3.org/XML/1998/namespace"/>
    <ds:schemaRef ds:uri="http://schemas.microsoft.com/office/infopath/2007/PartnerControls"/>
    <ds:schemaRef ds:uri="http://schemas.microsoft.com/office/2006/documentManagement/types"/>
    <ds:schemaRef ds:uri="http://purl.org/dc/dcmitype/"/>
    <ds:schemaRef ds:uri="http://purl.org/dc/terms/"/>
    <ds:schemaRef ds:uri="http://schemas.openxmlformats.org/package/2006/metadata/core-properties"/>
    <ds:schemaRef ds:uri="5f373f0d-468e-4423-820b-176f437c610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261</TotalTime>
  <Words>4062</Words>
  <Application>Microsoft Office PowerPoint</Application>
  <PresentationFormat>Custom</PresentationFormat>
  <Paragraphs>397</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vt:lpstr>
      <vt:lpstr>Arial</vt:lpstr>
      <vt:lpstr>Inter</vt:lpstr>
      <vt:lpstr>DM Sans</vt:lpstr>
      <vt:lpstr>PT Serif Light</vt:lpstr>
      <vt:lpstr>PT Serif</vt:lpstr>
      <vt:lpstr>Meiryo</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Dhruv Agrawal</dc:creator>
  <cp:lastModifiedBy>DHRUV AGRAWAL - 124160837 - MITMPL</cp:lastModifiedBy>
  <cp:revision>6</cp:revision>
  <dcterms:created xsi:type="dcterms:W3CDTF">2026-01-25T14:01:42Z</dcterms:created>
  <dcterms:modified xsi:type="dcterms:W3CDTF">2026-01-25T18:29:50Z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0x010100F8C32BA74AEA8440AFAA949979967361</vt:lpwstr>
  </property>
</Properties>
</file>